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1"/>
  </p:notesMasterIdLst>
  <p:sldIdLst>
    <p:sldId id="256" r:id="rId2"/>
    <p:sldId id="276" r:id="rId3"/>
    <p:sldId id="257" r:id="rId4"/>
    <p:sldId id="258" r:id="rId5"/>
    <p:sldId id="277" r:id="rId6"/>
    <p:sldId id="259" r:id="rId7"/>
    <p:sldId id="260" r:id="rId8"/>
    <p:sldId id="261" r:id="rId9"/>
    <p:sldId id="263" r:id="rId10"/>
    <p:sldId id="262" r:id="rId11"/>
    <p:sldId id="278" r:id="rId12"/>
    <p:sldId id="275" r:id="rId13"/>
    <p:sldId id="274" r:id="rId14"/>
    <p:sldId id="273" r:id="rId15"/>
    <p:sldId id="271" r:id="rId16"/>
    <p:sldId id="272" r:id="rId17"/>
    <p:sldId id="270" r:id="rId18"/>
    <p:sldId id="269" r:id="rId19"/>
    <p:sldId id="26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C95DF2-7434-4B3C-888C-0DC5F2CAA14B}" type="datetimeFigureOut">
              <a:rPr lang="en-US" smtClean="0"/>
              <a:t>10/9/2020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5F73C4-2992-4DA5-BB28-57223BD2D2D7}" type="slidenum">
              <a:rPr lang="en-US" smtClean="0"/>
              <a:t>‹#›</a:t>
            </a:fld>
            <a:endParaRPr lang="en-US"/>
          </a:p>
        </p:txBody>
      </p:sp>
    </p:spTree>
    <p:extLst>
      <p:ext uri="{BB962C8B-B14F-4D97-AF65-F5344CB8AC3E}">
        <p14:creationId xmlns:p14="http://schemas.microsoft.com/office/powerpoint/2010/main" val="2726757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United States national economy favors the demand for household goods. Just as other regions are developing economically, the United States economy also has developed with the national GDP and the per capita over years. According to reports from 2018, the GDP per capita was $62794 which has steadily improved over years. Most people in the United States local retailers to exports. Most retail products required in day to day life in the United States are provided by local retailers.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retail industry in the United States is responsible for over $5 trillion annual revenue generated through sales in the United States. This has improved over the years with general merchandise sales being higher than other products. The retail industry is also a major employment source for over 5 million people in the United States who work in retail sales. Target has over 360,000 employees. As the target is one of the top retailers in the nation, it attracts some of the best employees which have influenced efficiency in operations.   </a:t>
            </a:r>
          </a:p>
          <a:p>
            <a:endParaRPr lang="en-US" dirty="0"/>
          </a:p>
        </p:txBody>
      </p:sp>
      <p:sp>
        <p:nvSpPr>
          <p:cNvPr id="4" name="Slide Number Placeholder 3"/>
          <p:cNvSpPr>
            <a:spLocks noGrp="1"/>
          </p:cNvSpPr>
          <p:nvPr>
            <p:ph type="sldNum" sz="quarter" idx="10"/>
          </p:nvPr>
        </p:nvSpPr>
        <p:spPr/>
        <p:txBody>
          <a:bodyPr/>
          <a:lstStyle/>
          <a:p>
            <a:fld id="{255F73C4-2992-4DA5-BB28-57223BD2D2D7}" type="slidenum">
              <a:rPr lang="en-US" smtClean="0"/>
              <a:t>4</a:t>
            </a:fld>
            <a:endParaRPr lang="en-US"/>
          </a:p>
        </p:txBody>
      </p:sp>
    </p:spTree>
    <p:extLst>
      <p:ext uri="{BB962C8B-B14F-4D97-AF65-F5344CB8AC3E}">
        <p14:creationId xmlns:p14="http://schemas.microsoft.com/office/powerpoint/2010/main" val="50444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United States capital markets are significant to the economy of the United States. The capital markets are highly liquid and deep with high efficiency indicated by the large part of domestic gross product generated from the commercial sector. The United States has the leading corporate bond market in the world with over $1.7 trillion issued by companies incorporated in corporate bonds. There has been a high history of success in capital markets in the U.S to a regulatory structure that ensures protection to investors, </a:t>
            </a:r>
            <a:r>
              <a:rPr lang="en-US" sz="1200" kern="1200" dirty="0" err="1" smtClean="0">
                <a:solidFill>
                  <a:schemeClr val="tx1"/>
                </a:solidFill>
                <a:effectLst/>
                <a:latin typeface="+mn-lt"/>
                <a:ea typeface="+mn-ea"/>
                <a:cs typeface="+mn-cs"/>
              </a:rPr>
              <a:t>transparency,fmkds</a:t>
            </a:r>
            <a:r>
              <a:rPr lang="en-US" sz="1200" kern="1200" dirty="0" smtClean="0">
                <a:solidFill>
                  <a:schemeClr val="tx1"/>
                </a:solidFill>
                <a:effectLst/>
                <a:latin typeface="+mn-lt"/>
                <a:ea typeface="+mn-ea"/>
                <a:cs typeface="+mn-cs"/>
              </a:rPr>
              <a:t>, and safety. The United States has adopted different regulations over the years which affect the structure of the capital markets. The financial regulatory system is evaluated regularly as a way of strengthening the capital markets and establishing ways of supporting the markets and increasing investments and opportunities for growth.  </a:t>
            </a:r>
          </a:p>
          <a:p>
            <a:endParaRPr lang="en-US" dirty="0"/>
          </a:p>
        </p:txBody>
      </p:sp>
      <p:sp>
        <p:nvSpPr>
          <p:cNvPr id="4" name="Slide Number Placeholder 3"/>
          <p:cNvSpPr>
            <a:spLocks noGrp="1"/>
          </p:cNvSpPr>
          <p:nvPr>
            <p:ph type="sldNum" sz="quarter" idx="10"/>
          </p:nvPr>
        </p:nvSpPr>
        <p:spPr/>
        <p:txBody>
          <a:bodyPr/>
          <a:lstStyle/>
          <a:p>
            <a:fld id="{255F73C4-2992-4DA5-BB28-57223BD2D2D7}" type="slidenum">
              <a:rPr lang="en-US" smtClean="0"/>
              <a:t>6</a:t>
            </a:fld>
            <a:endParaRPr lang="en-US"/>
          </a:p>
        </p:txBody>
      </p:sp>
    </p:spTree>
    <p:extLst>
      <p:ext uri="{BB962C8B-B14F-4D97-AF65-F5344CB8AC3E}">
        <p14:creationId xmlns:p14="http://schemas.microsoft.com/office/powerpoint/2010/main" val="3818373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Target operates in the retail industry which is one of the most competitive industries locally and globally. The retail industry is valued at over $23 trillion with over a 5% rate of increase over time. By the year 2023, the value of the retail industry is expected to be over $31 trillion. A wide variety of products is offered by the retail industry including food items, furniture, and other products essential for daily lives. The health of the retail market in the United States has been influenced by the development of the national economy and in return, the retail industry accounts for over two-thirds of the national GDP. The retailed industry has matured over time with major retailers like Target, Amazon, and Costco introducing online shopping. </a:t>
            </a:r>
          </a:p>
          <a:p>
            <a:endParaRPr lang="en-US" dirty="0"/>
          </a:p>
        </p:txBody>
      </p:sp>
      <p:sp>
        <p:nvSpPr>
          <p:cNvPr id="4" name="Slide Number Placeholder 3"/>
          <p:cNvSpPr>
            <a:spLocks noGrp="1"/>
          </p:cNvSpPr>
          <p:nvPr>
            <p:ph type="sldNum" sz="quarter" idx="10"/>
          </p:nvPr>
        </p:nvSpPr>
        <p:spPr/>
        <p:txBody>
          <a:bodyPr/>
          <a:lstStyle/>
          <a:p>
            <a:fld id="{255F73C4-2992-4DA5-BB28-57223BD2D2D7}" type="slidenum">
              <a:rPr lang="en-US" smtClean="0"/>
              <a:t>7</a:t>
            </a:fld>
            <a:endParaRPr lang="en-US"/>
          </a:p>
        </p:txBody>
      </p:sp>
    </p:spTree>
    <p:extLst>
      <p:ext uri="{BB962C8B-B14F-4D97-AF65-F5344CB8AC3E}">
        <p14:creationId xmlns:p14="http://schemas.microsoft.com/office/powerpoint/2010/main" val="3147890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several Target stores in every state in the country with a target store within every 10 miles for about 75% of the population. There are over 1884 stores in the United States and 42 distribution centers. The corporation has global offices in over 20 locations. The company has its headquarters at Minneapolis, Minnesota where the company established its first stores. The company then expanded its operations all over the country setting up 1884 stores by today. Currently, Target is among the top 10 retailers in the United States and named No. 37 in the list of the United States' largest Corporations in 2020. </a:t>
            </a:r>
            <a:endParaRPr lang="en-US" dirty="0"/>
          </a:p>
        </p:txBody>
      </p:sp>
      <p:sp>
        <p:nvSpPr>
          <p:cNvPr id="4" name="Slide Number Placeholder 3"/>
          <p:cNvSpPr>
            <a:spLocks noGrp="1"/>
          </p:cNvSpPr>
          <p:nvPr>
            <p:ph type="sldNum" sz="quarter" idx="10"/>
          </p:nvPr>
        </p:nvSpPr>
        <p:spPr/>
        <p:txBody>
          <a:bodyPr/>
          <a:lstStyle/>
          <a:p>
            <a:fld id="{255F73C4-2992-4DA5-BB28-57223BD2D2D7}" type="slidenum">
              <a:rPr lang="en-US" smtClean="0"/>
              <a:t>8</a:t>
            </a:fld>
            <a:endParaRPr lang="en-US"/>
          </a:p>
        </p:txBody>
      </p:sp>
    </p:spTree>
    <p:extLst>
      <p:ext uri="{BB962C8B-B14F-4D97-AF65-F5344CB8AC3E}">
        <p14:creationId xmlns:p14="http://schemas.microsoft.com/office/powerpoint/2010/main" val="4062754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low prices and product differentiation attract a wide range of customers whose needs can be met by a wide variety of products. The company also enjoys customer loyalty due to its pricing strategy which gives it a major competitive advantage over other retailers. It attracts some of the best employees in the retail industry offering over 300000 job opportunities since 2016. Currently, the company has 360,000+ employees working in different departments of the corporation. The company has over 500 million shares according to the latest's financial disclosure. </a:t>
            </a:r>
            <a:endParaRPr lang="en-US" dirty="0"/>
          </a:p>
        </p:txBody>
      </p:sp>
      <p:sp>
        <p:nvSpPr>
          <p:cNvPr id="4" name="Slide Number Placeholder 3"/>
          <p:cNvSpPr>
            <a:spLocks noGrp="1"/>
          </p:cNvSpPr>
          <p:nvPr>
            <p:ph type="sldNum" sz="quarter" idx="10"/>
          </p:nvPr>
        </p:nvSpPr>
        <p:spPr/>
        <p:txBody>
          <a:bodyPr/>
          <a:lstStyle/>
          <a:p>
            <a:fld id="{255F73C4-2992-4DA5-BB28-57223BD2D2D7}" type="slidenum">
              <a:rPr lang="en-US" smtClean="0"/>
              <a:t>9</a:t>
            </a:fld>
            <a:endParaRPr lang="en-US"/>
          </a:p>
        </p:txBody>
      </p:sp>
    </p:spTree>
    <p:extLst>
      <p:ext uri="{BB962C8B-B14F-4D97-AF65-F5344CB8AC3E}">
        <p14:creationId xmlns:p14="http://schemas.microsoft.com/office/powerpoint/2010/main" val="2836515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Target Corporation has a positive long-term outlook. The company's value </a:t>
            </a:r>
          </a:p>
          <a:p>
            <a:r>
              <a:rPr lang="en-US" sz="1200" kern="1200" dirty="0" smtClean="0">
                <a:solidFill>
                  <a:schemeClr val="tx1"/>
                </a:solidFill>
                <a:effectLst/>
                <a:latin typeface="+mn-lt"/>
                <a:ea typeface="+mn-ea"/>
                <a:cs typeface="+mn-cs"/>
              </a:rPr>
              <a:t>has improved over years at a steadily increasing rate. The company's leadership and decision making are in the hands of the board of directors who make a major decision in the organization. With the current leadership, the company is expected to improve in performance over the years. </a:t>
            </a:r>
            <a:endParaRPr lang="en-US" dirty="0"/>
          </a:p>
        </p:txBody>
      </p:sp>
      <p:sp>
        <p:nvSpPr>
          <p:cNvPr id="4" name="Slide Number Placeholder 3"/>
          <p:cNvSpPr>
            <a:spLocks noGrp="1"/>
          </p:cNvSpPr>
          <p:nvPr>
            <p:ph type="sldNum" sz="quarter" idx="10"/>
          </p:nvPr>
        </p:nvSpPr>
        <p:spPr/>
        <p:txBody>
          <a:bodyPr/>
          <a:lstStyle/>
          <a:p>
            <a:fld id="{255F73C4-2992-4DA5-BB28-57223BD2D2D7}" type="slidenum">
              <a:rPr lang="en-US" smtClean="0"/>
              <a:t>12</a:t>
            </a:fld>
            <a:endParaRPr lang="en-US"/>
          </a:p>
        </p:txBody>
      </p:sp>
    </p:spTree>
    <p:extLst>
      <p:ext uri="{BB962C8B-B14F-4D97-AF65-F5344CB8AC3E}">
        <p14:creationId xmlns:p14="http://schemas.microsoft.com/office/powerpoint/2010/main" val="3516578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5F73C4-2992-4DA5-BB28-57223BD2D2D7}" type="slidenum">
              <a:rPr lang="en-US" smtClean="0"/>
              <a:t>15</a:t>
            </a:fld>
            <a:endParaRPr lang="en-US"/>
          </a:p>
        </p:txBody>
      </p:sp>
    </p:spTree>
    <p:extLst>
      <p:ext uri="{BB962C8B-B14F-4D97-AF65-F5344CB8AC3E}">
        <p14:creationId xmlns:p14="http://schemas.microsoft.com/office/powerpoint/2010/main" val="2587626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615815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3452898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266502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328BB0-4428-4F85-89D8-833D429DE59A}"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846522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328BB0-4428-4F85-89D8-833D429DE59A}" type="datetimeFigureOut">
              <a:rPr lang="en-US" smtClean="0"/>
              <a:t>10/9/2020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392916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328BB0-4428-4F85-89D8-833D429DE59A}" type="datetimeFigureOut">
              <a:rPr lang="en-US" smtClean="0"/>
              <a:t>10/9/2020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741440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328BB0-4428-4F85-89D8-833D429DE59A}" type="datetimeFigureOut">
              <a:rPr lang="en-US" smtClean="0"/>
              <a:t>10/9/2020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2754560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0328BB0-4428-4F85-89D8-833D429DE59A}"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1084544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0328BB0-4428-4F85-89D8-833D429DE59A}" type="datetimeFigureOut">
              <a:rPr lang="en-US" smtClean="0"/>
              <a:t>10/9/2020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3389621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1403850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7838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1347874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70917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455573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22120247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328BB0-4428-4F85-89D8-833D429DE59A}" type="datetimeFigureOut">
              <a:rPr lang="en-US" smtClean="0"/>
              <a:t>10/9/2020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BBB4D-EF51-4757-B27B-723EF786F267}" type="slidenum">
              <a:rPr lang="en-US" smtClean="0"/>
              <a:t>‹#›</a:t>
            </a:fld>
            <a:endParaRPr lang="en-US"/>
          </a:p>
        </p:txBody>
      </p:sp>
    </p:spTree>
    <p:extLst>
      <p:ext uri="{BB962C8B-B14F-4D97-AF65-F5344CB8AC3E}">
        <p14:creationId xmlns:p14="http://schemas.microsoft.com/office/powerpoint/2010/main" val="1134613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328BB0-4428-4F85-89D8-833D429DE59A}" type="datetimeFigureOut">
              <a:rPr lang="en-US" smtClean="0"/>
              <a:t>10/9/2020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17BBB4D-EF51-4757-B27B-723EF786F267}" type="slidenum">
              <a:rPr lang="en-US" smtClean="0"/>
              <a:t>‹#›</a:t>
            </a:fld>
            <a:endParaRPr lang="en-US"/>
          </a:p>
        </p:txBody>
      </p:sp>
    </p:spTree>
    <p:extLst>
      <p:ext uri="{BB962C8B-B14F-4D97-AF65-F5344CB8AC3E}">
        <p14:creationId xmlns:p14="http://schemas.microsoft.com/office/powerpoint/2010/main" val="3044819323"/>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1737360"/>
            <a:ext cx="8245303" cy="2313476"/>
          </a:xfrm>
        </p:spPr>
        <p:txBody>
          <a:bodyPr/>
          <a:lstStyle/>
          <a:p>
            <a:r>
              <a:rPr lang="en-US" sz="6000" b="1" dirty="0" smtClean="0">
                <a:latin typeface="Times New Roman" panose="02020603050405020304" pitchFamily="18" charset="0"/>
                <a:cs typeface="Times New Roman" panose="02020603050405020304" pitchFamily="18" charset="0"/>
              </a:rPr>
              <a:t>TARGET FINANCIAL</a:t>
            </a:r>
            <a:br>
              <a:rPr lang="en-US" sz="6000" b="1" dirty="0" smtClean="0">
                <a:latin typeface="Times New Roman" panose="02020603050405020304" pitchFamily="18" charset="0"/>
                <a:cs typeface="Times New Roman" panose="02020603050405020304" pitchFamily="18" charset="0"/>
              </a:rPr>
            </a:br>
            <a:r>
              <a:rPr lang="en-US" sz="6000" b="1" dirty="0" smtClean="0">
                <a:latin typeface="Times New Roman" panose="02020603050405020304" pitchFamily="18" charset="0"/>
                <a:cs typeface="Times New Roman" panose="02020603050405020304" pitchFamily="18" charset="0"/>
              </a:rPr>
              <a:t>ANALYSIS</a:t>
            </a:r>
            <a:endParaRPr lang="en-US" sz="6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4050833"/>
            <a:ext cx="7766936" cy="1961347"/>
          </a:xfrm>
        </p:spPr>
        <p:txBody>
          <a:bodyPr>
            <a:normAutofit fontScale="55000" lnSpcReduction="20000"/>
          </a:bodyPr>
          <a:lstStyle/>
          <a:p>
            <a:r>
              <a:rPr lang="en-US" sz="7400" dirty="0" err="1">
                <a:solidFill>
                  <a:srgbClr val="000000"/>
                </a:solidFill>
                <a:latin typeface="Times New Roman" panose="02020603050405020304" pitchFamily="18" charset="0"/>
                <a:ea typeface="Times New Roman" panose="02020603050405020304" pitchFamily="18" charset="0"/>
              </a:rPr>
              <a:t>Timille</a:t>
            </a:r>
            <a:r>
              <a:rPr lang="en-US" sz="7400" dirty="0">
                <a:solidFill>
                  <a:srgbClr val="000000"/>
                </a:solidFill>
                <a:latin typeface="Times New Roman" panose="02020603050405020304" pitchFamily="18" charset="0"/>
                <a:ea typeface="Times New Roman" panose="02020603050405020304" pitchFamily="18" charset="0"/>
              </a:rPr>
              <a:t> Tingle </a:t>
            </a:r>
          </a:p>
          <a:p>
            <a:r>
              <a:rPr lang="en-US" sz="7400" dirty="0">
                <a:solidFill>
                  <a:srgbClr val="000000"/>
                </a:solidFill>
                <a:latin typeface="Times New Roman" panose="02020603050405020304" pitchFamily="18" charset="0"/>
                <a:ea typeface="Times New Roman" panose="02020603050405020304" pitchFamily="18" charset="0"/>
              </a:rPr>
              <a:t>Lamar University  </a:t>
            </a:r>
          </a:p>
          <a:p>
            <a:r>
              <a:rPr lang="en-US" sz="7400" dirty="0">
                <a:solidFill>
                  <a:srgbClr val="000000"/>
                </a:solidFill>
                <a:latin typeface="Times New Roman" panose="02020603050405020304" pitchFamily="18" charset="0"/>
                <a:ea typeface="Times New Roman" panose="02020603050405020304" pitchFamily="18" charset="0"/>
              </a:rPr>
              <a:t>Finance 5300 </a:t>
            </a:r>
          </a:p>
          <a:p>
            <a:endParaRPr lang="en-US" dirty="0"/>
          </a:p>
        </p:txBody>
      </p:sp>
      <p:pic>
        <p:nvPicPr>
          <p:cNvPr id="5" name="Picture 4"/>
          <p:cNvPicPr>
            <a:picLocks noChangeAspect="1"/>
          </p:cNvPicPr>
          <p:nvPr/>
        </p:nvPicPr>
        <p:blipFill>
          <a:blip r:embed="rId2"/>
          <a:stretch>
            <a:fillRect/>
          </a:stretch>
        </p:blipFill>
        <p:spPr>
          <a:xfrm>
            <a:off x="656272" y="4639627"/>
            <a:ext cx="3838575" cy="1190625"/>
          </a:xfrm>
          <a:prstGeom prst="rect">
            <a:avLst/>
          </a:prstGeom>
        </p:spPr>
      </p:pic>
    </p:spTree>
    <p:extLst>
      <p:ext uri="{BB962C8B-B14F-4D97-AF65-F5344CB8AC3E}">
        <p14:creationId xmlns:p14="http://schemas.microsoft.com/office/powerpoint/2010/main" val="8764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3420"/>
          </a:xfrm>
        </p:spPr>
        <p:txBody>
          <a:bodyPr>
            <a:noAutofit/>
          </a:bodyPr>
          <a:lstStyle/>
          <a:p>
            <a:r>
              <a:rPr lang="en-US" sz="4000" dirty="0" smtClean="0">
                <a:solidFill>
                  <a:srgbClr val="FF0000"/>
                </a:solidFill>
                <a:latin typeface="Times New Roman" panose="02020603050405020304" pitchFamily="18" charset="0"/>
                <a:cs typeface="Times New Roman" panose="02020603050405020304" pitchFamily="18" charset="0"/>
              </a:rPr>
              <a:t>PROJECT OVERVIEW</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03021"/>
            <a:ext cx="8596668" cy="4738342"/>
          </a:xfrm>
        </p:spPr>
        <p:txBody>
          <a:bodyPr>
            <a:normAutofit/>
          </a:bodyPr>
          <a:lstStyle/>
          <a:p>
            <a:r>
              <a:rPr lang="en-US" sz="2400" b="1" dirty="0" smtClean="0">
                <a:latin typeface="Times New Roman" panose="02020603050405020304" pitchFamily="18" charset="0"/>
                <a:cs typeface="Times New Roman" panose="02020603050405020304" pitchFamily="18" charset="0"/>
              </a:rPr>
              <a:t>Economic Analysis</a:t>
            </a:r>
          </a:p>
          <a:p>
            <a:r>
              <a:rPr lang="en-US" sz="2400" b="1" dirty="0" smtClean="0">
                <a:latin typeface="Times New Roman" panose="02020603050405020304" pitchFamily="18" charset="0"/>
                <a:cs typeface="Times New Roman" panose="02020603050405020304" pitchFamily="18" charset="0"/>
              </a:rPr>
              <a:t>Capital Market Analysis</a:t>
            </a:r>
          </a:p>
          <a:p>
            <a:r>
              <a:rPr lang="en-US" sz="2400" b="1" dirty="0" smtClean="0">
                <a:latin typeface="Times New Roman" panose="02020603050405020304" pitchFamily="18" charset="0"/>
                <a:cs typeface="Times New Roman" panose="02020603050405020304" pitchFamily="18" charset="0"/>
              </a:rPr>
              <a:t>Industrial Analysis</a:t>
            </a:r>
          </a:p>
          <a:p>
            <a:r>
              <a:rPr lang="en-US" sz="2400" b="1" dirty="0" smtClean="0">
                <a:latin typeface="Times New Roman" panose="02020603050405020304" pitchFamily="18" charset="0"/>
                <a:cs typeface="Times New Roman" panose="02020603050405020304" pitchFamily="18" charset="0"/>
              </a:rPr>
              <a:t>Company Analysis</a:t>
            </a:r>
          </a:p>
          <a:p>
            <a:pPr>
              <a:buFont typeface="Arial" panose="020B0604020202020204" pitchFamily="34" charset="0"/>
              <a:buChar char="•"/>
            </a:pPr>
            <a:r>
              <a:rPr lang="en-US" sz="2400" b="1" dirty="0" smtClean="0">
                <a:latin typeface="Times New Roman" panose="02020603050405020304" pitchFamily="18" charset="0"/>
                <a:cs typeface="Times New Roman" panose="02020603050405020304" pitchFamily="18" charset="0"/>
              </a:rPr>
              <a:t>Management</a:t>
            </a:r>
          </a:p>
          <a:p>
            <a:pPr>
              <a:buFont typeface="Arial" panose="020B0604020202020204" pitchFamily="34" charset="0"/>
              <a:buChar char="•"/>
            </a:pPr>
            <a:r>
              <a:rPr lang="en-US" sz="2400" b="1" dirty="0" smtClean="0">
                <a:latin typeface="Times New Roman" panose="02020603050405020304" pitchFamily="18" charset="0"/>
                <a:cs typeface="Times New Roman" panose="02020603050405020304" pitchFamily="18" charset="0"/>
              </a:rPr>
              <a:t>Balance and Income Statement Analysis</a:t>
            </a:r>
          </a:p>
          <a:p>
            <a:pPr>
              <a:buFont typeface="Arial" panose="020B0604020202020204" pitchFamily="34" charset="0"/>
              <a:buChar char="•"/>
            </a:pPr>
            <a:r>
              <a:rPr lang="en-US" sz="2400" b="1" dirty="0" smtClean="0">
                <a:latin typeface="Times New Roman" panose="02020603050405020304" pitchFamily="18" charset="0"/>
                <a:cs typeface="Times New Roman" panose="02020603050405020304" pitchFamily="18" charset="0"/>
              </a:rPr>
              <a:t>Qualitative Analysis</a:t>
            </a:r>
          </a:p>
          <a:p>
            <a:pPr>
              <a:buFont typeface="Arial" panose="020B0604020202020204" pitchFamily="34" charset="0"/>
              <a:buChar char="•"/>
            </a:pPr>
            <a:r>
              <a:rPr lang="en-US" sz="2400" b="1" dirty="0" smtClean="0">
                <a:latin typeface="Times New Roman" panose="02020603050405020304" pitchFamily="18" charset="0"/>
                <a:cs typeface="Times New Roman" panose="02020603050405020304" pitchFamily="18" charset="0"/>
              </a:rPr>
              <a:t>Ratio Analysis</a:t>
            </a:r>
          </a:p>
          <a:p>
            <a:pP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Final Evaluation</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5587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ECONOMIC ANALYSIS</a:t>
            </a:r>
            <a:br>
              <a:rPr lang="en-US" b="1" dirty="0" smtClean="0">
                <a:solidFill>
                  <a:srgbClr val="FF0000"/>
                </a:solidFill>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International Level</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International economic aspects have grown over the years, making Target  expand and succeed globally</a:t>
            </a:r>
          </a:p>
          <a:p>
            <a:r>
              <a:rPr lang="en-US" sz="3200" b="1" dirty="0" smtClean="0">
                <a:latin typeface="Times New Roman" panose="02020603050405020304" pitchFamily="18" charset="0"/>
                <a:cs typeface="Times New Roman" panose="02020603050405020304" pitchFamily="18" charset="0"/>
              </a:rPr>
              <a:t>Target has influenced over 37 million people in the global market according to 2019 reports</a:t>
            </a:r>
          </a:p>
          <a:p>
            <a:r>
              <a:rPr lang="en-US" sz="3200" b="1" dirty="0" smtClean="0">
                <a:latin typeface="Times New Roman" panose="02020603050405020304" pitchFamily="18" charset="0"/>
                <a:cs typeface="Times New Roman" panose="02020603050405020304" pitchFamily="18" charset="0"/>
              </a:rPr>
              <a:t>The economic growth rate in Canada has hit over 1.4%  with a GDP per Capita of $46,313 </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8477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ECONOMIC ANALYSIS</a:t>
            </a:r>
            <a:br>
              <a:rPr lang="en-US" b="1" dirty="0" smtClean="0">
                <a:solidFill>
                  <a:srgbClr val="FF0000"/>
                </a:solidFill>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National Level</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The economy of US market has enabled growth of Target locally and nationally</a:t>
            </a:r>
          </a:p>
          <a:p>
            <a:r>
              <a:rPr lang="en-US" sz="2800" dirty="0" smtClean="0">
                <a:latin typeface="Times New Roman" panose="02020603050405020304" pitchFamily="18" charset="0"/>
                <a:cs typeface="Times New Roman" panose="02020603050405020304" pitchFamily="18" charset="0"/>
              </a:rPr>
              <a:t>The economy of the US has grown with the national GDP per capita of $62,794</a:t>
            </a:r>
          </a:p>
          <a:p>
            <a:r>
              <a:rPr lang="en-US" sz="2800" dirty="0" smtClean="0">
                <a:latin typeface="Times New Roman" panose="02020603050405020304" pitchFamily="18" charset="0"/>
                <a:cs typeface="Times New Roman" panose="02020603050405020304" pitchFamily="18" charset="0"/>
              </a:rPr>
              <a:t>The retail industry promote up to over 5 million  employment opportunities </a:t>
            </a:r>
          </a:p>
          <a:p>
            <a:r>
              <a:rPr lang="en-US" sz="2800" dirty="0" smtClean="0">
                <a:latin typeface="Times New Roman" panose="02020603050405020304" pitchFamily="18" charset="0"/>
                <a:cs typeface="Times New Roman" panose="02020603050405020304" pitchFamily="18" charset="0"/>
              </a:rPr>
              <a:t>Target offers 360,000 of this employment opportunities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2177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Economic Analysis</a:t>
            </a:r>
            <a:endParaRPr lang="en-US" dirty="0"/>
          </a:p>
        </p:txBody>
      </p:sp>
      <p:grpSp>
        <p:nvGrpSpPr>
          <p:cNvPr id="6" name="Group 5"/>
          <p:cNvGrpSpPr/>
          <p:nvPr/>
        </p:nvGrpSpPr>
        <p:grpSpPr>
          <a:xfrm>
            <a:off x="957736" y="1450836"/>
            <a:ext cx="11038572" cy="4568086"/>
            <a:chOff x="0" y="0"/>
            <a:chExt cx="11160457" cy="5698437"/>
          </a:xfrm>
        </p:grpSpPr>
        <p:sp>
          <p:nvSpPr>
            <p:cNvPr id="7" name="Shape 4093"/>
            <p:cNvSpPr/>
            <p:nvPr/>
          </p:nvSpPr>
          <p:spPr>
            <a:xfrm>
              <a:off x="11519" y="1133272"/>
              <a:ext cx="10511993" cy="636486"/>
            </a:xfrm>
            <a:custGeom>
              <a:avLst/>
              <a:gdLst/>
              <a:ahLst/>
              <a:cxnLst/>
              <a:rect l="0" t="0" r="0" b="0"/>
              <a:pathLst>
                <a:path w="10511993" h="636486">
                  <a:moveTo>
                    <a:pt x="0" y="0"/>
                  </a:moveTo>
                  <a:lnTo>
                    <a:pt x="10511993" y="0"/>
                  </a:lnTo>
                  <a:lnTo>
                    <a:pt x="10511993" y="636486"/>
                  </a:lnTo>
                  <a:lnTo>
                    <a:pt x="0" y="636486"/>
                  </a:lnTo>
                  <a:lnTo>
                    <a:pt x="0" y="0"/>
                  </a:lnTo>
                </a:path>
              </a:pathLst>
            </a:custGeom>
            <a:ln w="0" cap="flat">
              <a:miter lim="127000"/>
            </a:ln>
          </p:spPr>
          <p:style>
            <a:lnRef idx="0">
              <a:srgbClr val="000000">
                <a:alpha val="0"/>
              </a:srgbClr>
            </a:lnRef>
            <a:fillRef idx="1">
              <a:srgbClr val="95B3D7"/>
            </a:fillRef>
            <a:effectRef idx="0">
              <a:scrgbClr r="0" g="0" b="0"/>
            </a:effectRef>
            <a:fontRef idx="none"/>
          </p:style>
          <p:txBody>
            <a:bodyPr/>
            <a:lstStyle/>
            <a:p>
              <a:endParaRPr lang="en-US"/>
            </a:p>
          </p:txBody>
        </p:sp>
        <p:sp>
          <p:nvSpPr>
            <p:cNvPr id="8" name="Shape 4094"/>
            <p:cNvSpPr/>
            <p:nvPr/>
          </p:nvSpPr>
          <p:spPr>
            <a:xfrm>
              <a:off x="11519" y="1769402"/>
              <a:ext cx="5637962" cy="3929035"/>
            </a:xfrm>
            <a:custGeom>
              <a:avLst/>
              <a:gdLst/>
              <a:ahLst/>
              <a:cxnLst/>
              <a:rect l="0" t="0" r="0" b="0"/>
              <a:pathLst>
                <a:path w="5637962" h="3303359">
                  <a:moveTo>
                    <a:pt x="0" y="0"/>
                  </a:moveTo>
                  <a:lnTo>
                    <a:pt x="5637962" y="0"/>
                  </a:lnTo>
                  <a:lnTo>
                    <a:pt x="5637962" y="3303359"/>
                  </a:lnTo>
                  <a:lnTo>
                    <a:pt x="0" y="3303359"/>
                  </a:lnTo>
                  <a:lnTo>
                    <a:pt x="0" y="0"/>
                  </a:lnTo>
                </a:path>
              </a:pathLst>
            </a:custGeom>
            <a:ln w="0" cap="flat">
              <a:miter lim="127000"/>
            </a:ln>
          </p:spPr>
          <p:style>
            <a:lnRef idx="0">
              <a:srgbClr val="000000">
                <a:alpha val="0"/>
              </a:srgbClr>
            </a:lnRef>
            <a:fillRef idx="1">
              <a:srgbClr val="C3D69B"/>
            </a:fillRef>
            <a:effectRef idx="0">
              <a:scrgbClr r="0" g="0" b="0"/>
            </a:effectRef>
            <a:fontRef idx="none"/>
          </p:style>
          <p:txBody>
            <a:bodyPr/>
            <a:lstStyle/>
            <a:p>
              <a:endParaRPr lang="en-US"/>
            </a:p>
          </p:txBody>
        </p:sp>
        <p:sp>
          <p:nvSpPr>
            <p:cNvPr id="9" name="Shape 4095"/>
            <p:cNvSpPr/>
            <p:nvPr/>
          </p:nvSpPr>
          <p:spPr>
            <a:xfrm>
              <a:off x="5642417" y="1769402"/>
              <a:ext cx="4171533" cy="3929035"/>
            </a:xfrm>
            <a:custGeom>
              <a:avLst/>
              <a:gdLst/>
              <a:ahLst/>
              <a:cxnLst/>
              <a:rect l="0" t="0" r="0" b="0"/>
              <a:pathLst>
                <a:path w="4164838" h="3303359">
                  <a:moveTo>
                    <a:pt x="0" y="0"/>
                  </a:moveTo>
                  <a:lnTo>
                    <a:pt x="4164838" y="0"/>
                  </a:lnTo>
                  <a:lnTo>
                    <a:pt x="4164838" y="3303359"/>
                  </a:lnTo>
                  <a:lnTo>
                    <a:pt x="0" y="3303359"/>
                  </a:lnTo>
                  <a:lnTo>
                    <a:pt x="0" y="0"/>
                  </a:lnTo>
                </a:path>
              </a:pathLst>
            </a:custGeom>
            <a:ln w="0" cap="flat">
              <a:miter lim="127000"/>
            </a:ln>
          </p:spPr>
          <p:style>
            <a:lnRef idx="0">
              <a:srgbClr val="000000">
                <a:alpha val="0"/>
              </a:srgbClr>
            </a:lnRef>
            <a:fillRef idx="1">
              <a:srgbClr val="FFFFFF"/>
            </a:fillRef>
            <a:effectRef idx="0">
              <a:scrgbClr r="0" g="0" b="0"/>
            </a:effectRef>
            <a:fontRef idx="none"/>
          </p:style>
          <p:txBody>
            <a:bodyPr/>
            <a:lstStyle/>
            <a:p>
              <a:endParaRPr lang="en-US"/>
            </a:p>
          </p:txBody>
        </p:sp>
        <p:sp>
          <p:nvSpPr>
            <p:cNvPr id="10" name="Shape 10"/>
            <p:cNvSpPr/>
            <p:nvPr/>
          </p:nvSpPr>
          <p:spPr>
            <a:xfrm>
              <a:off x="0" y="11163"/>
              <a:ext cx="9825838" cy="0"/>
            </a:xfrm>
            <a:custGeom>
              <a:avLst/>
              <a:gdLst/>
              <a:ahLst/>
              <a:cxnLst/>
              <a:rect l="0" t="0" r="0" b="0"/>
              <a:pathLst>
                <a:path w="9825838">
                  <a:moveTo>
                    <a:pt x="0" y="0"/>
                  </a:moveTo>
                  <a:lnTo>
                    <a:pt x="9825838" y="0"/>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1" name="Shape 11"/>
            <p:cNvSpPr/>
            <p:nvPr/>
          </p:nvSpPr>
          <p:spPr>
            <a:xfrm>
              <a:off x="11163" y="0"/>
              <a:ext cx="0" cy="1145515"/>
            </a:xfrm>
            <a:custGeom>
              <a:avLst/>
              <a:gdLst/>
              <a:ahLst/>
              <a:cxnLst/>
              <a:rect l="0" t="0" r="0" b="0"/>
              <a:pathLst>
                <a:path h="1145515">
                  <a:moveTo>
                    <a:pt x="0" y="0"/>
                  </a:moveTo>
                  <a:lnTo>
                    <a:pt x="0" y="1145515"/>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2" name="Shape 12"/>
            <p:cNvSpPr/>
            <p:nvPr/>
          </p:nvSpPr>
          <p:spPr>
            <a:xfrm>
              <a:off x="785520" y="0"/>
              <a:ext cx="0" cy="5078159"/>
            </a:xfrm>
            <a:custGeom>
              <a:avLst/>
              <a:gdLst/>
              <a:ahLst/>
              <a:cxnLst/>
              <a:rect l="0" t="0" r="0" b="0"/>
              <a:pathLst>
                <a:path h="5078159">
                  <a:moveTo>
                    <a:pt x="0" y="0"/>
                  </a:moveTo>
                  <a:lnTo>
                    <a:pt x="0" y="5078159"/>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3" name="Shape 13"/>
            <p:cNvSpPr/>
            <p:nvPr/>
          </p:nvSpPr>
          <p:spPr>
            <a:xfrm>
              <a:off x="5650192" y="0"/>
              <a:ext cx="0" cy="1145515"/>
            </a:xfrm>
            <a:custGeom>
              <a:avLst/>
              <a:gdLst/>
              <a:ahLst/>
              <a:cxnLst/>
              <a:rect l="0" t="0" r="0" b="0"/>
              <a:pathLst>
                <a:path h="1145515">
                  <a:moveTo>
                    <a:pt x="0" y="0"/>
                  </a:moveTo>
                  <a:lnTo>
                    <a:pt x="0" y="1145515"/>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4" name="Shape 14"/>
            <p:cNvSpPr/>
            <p:nvPr/>
          </p:nvSpPr>
          <p:spPr>
            <a:xfrm>
              <a:off x="6691313" y="0"/>
              <a:ext cx="0" cy="1145515"/>
            </a:xfrm>
            <a:custGeom>
              <a:avLst/>
              <a:gdLst/>
              <a:ahLst/>
              <a:cxnLst/>
              <a:rect l="0" t="0" r="0" b="0"/>
              <a:pathLst>
                <a:path h="1145515">
                  <a:moveTo>
                    <a:pt x="0" y="0"/>
                  </a:moveTo>
                  <a:lnTo>
                    <a:pt x="0" y="1145515"/>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5" name="Shape 15"/>
            <p:cNvSpPr/>
            <p:nvPr/>
          </p:nvSpPr>
          <p:spPr>
            <a:xfrm>
              <a:off x="7732434" y="0"/>
              <a:ext cx="0" cy="1145515"/>
            </a:xfrm>
            <a:custGeom>
              <a:avLst/>
              <a:gdLst/>
              <a:ahLst/>
              <a:cxnLst/>
              <a:rect l="0" t="0" r="0" b="0"/>
              <a:pathLst>
                <a:path h="1145515">
                  <a:moveTo>
                    <a:pt x="0" y="0"/>
                  </a:moveTo>
                  <a:lnTo>
                    <a:pt x="0" y="1145515"/>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6" name="Shape 16"/>
            <p:cNvSpPr/>
            <p:nvPr/>
          </p:nvSpPr>
          <p:spPr>
            <a:xfrm>
              <a:off x="8773554" y="0"/>
              <a:ext cx="0" cy="1145515"/>
            </a:xfrm>
            <a:custGeom>
              <a:avLst/>
              <a:gdLst/>
              <a:ahLst/>
              <a:cxnLst/>
              <a:rect l="0" t="0" r="0" b="0"/>
              <a:pathLst>
                <a:path h="1145515">
                  <a:moveTo>
                    <a:pt x="0" y="0"/>
                  </a:moveTo>
                  <a:lnTo>
                    <a:pt x="0" y="1145515"/>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7" name="Shape 17"/>
            <p:cNvSpPr/>
            <p:nvPr/>
          </p:nvSpPr>
          <p:spPr>
            <a:xfrm>
              <a:off x="9814675" y="0"/>
              <a:ext cx="0" cy="1145515"/>
            </a:xfrm>
            <a:custGeom>
              <a:avLst/>
              <a:gdLst/>
              <a:ahLst/>
              <a:cxnLst/>
              <a:rect l="0" t="0" r="0" b="0"/>
              <a:pathLst>
                <a:path h="1145515">
                  <a:moveTo>
                    <a:pt x="0" y="0"/>
                  </a:moveTo>
                  <a:lnTo>
                    <a:pt x="0" y="1145515"/>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8" name="Shape 18"/>
            <p:cNvSpPr/>
            <p:nvPr/>
          </p:nvSpPr>
          <p:spPr>
            <a:xfrm>
              <a:off x="9814675" y="0"/>
              <a:ext cx="0" cy="1145515"/>
            </a:xfrm>
            <a:custGeom>
              <a:avLst/>
              <a:gdLst/>
              <a:ahLst/>
              <a:cxnLst/>
              <a:rect l="0" t="0" r="0" b="0"/>
              <a:pathLst>
                <a:path h="1145515">
                  <a:moveTo>
                    <a:pt x="0" y="0"/>
                  </a:moveTo>
                  <a:lnTo>
                    <a:pt x="0" y="1145515"/>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19" name="Shape 19"/>
            <p:cNvSpPr/>
            <p:nvPr/>
          </p:nvSpPr>
          <p:spPr>
            <a:xfrm>
              <a:off x="5639041" y="934555"/>
              <a:ext cx="4186797" cy="0"/>
            </a:xfrm>
            <a:custGeom>
              <a:avLst/>
              <a:gdLst/>
              <a:ahLst/>
              <a:cxnLst/>
              <a:rect l="0" t="0" r="0" b="0"/>
              <a:pathLst>
                <a:path w="4186797">
                  <a:moveTo>
                    <a:pt x="0" y="0"/>
                  </a:moveTo>
                  <a:lnTo>
                    <a:pt x="4186797" y="0"/>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0" name="Shape 20"/>
            <p:cNvSpPr/>
            <p:nvPr/>
          </p:nvSpPr>
          <p:spPr>
            <a:xfrm>
              <a:off x="6477" y="1134364"/>
              <a:ext cx="9819361" cy="0"/>
            </a:xfrm>
            <a:custGeom>
              <a:avLst/>
              <a:gdLst/>
              <a:ahLst/>
              <a:cxnLst/>
              <a:rect l="0" t="0" r="0" b="0"/>
              <a:pathLst>
                <a:path w="9819361">
                  <a:moveTo>
                    <a:pt x="0" y="0"/>
                  </a:moveTo>
                  <a:lnTo>
                    <a:pt x="9819361" y="0"/>
                  </a:lnTo>
                </a:path>
              </a:pathLst>
            </a:custGeom>
            <a:ln w="22226"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1" name="Shape 21"/>
            <p:cNvSpPr/>
            <p:nvPr/>
          </p:nvSpPr>
          <p:spPr>
            <a:xfrm>
              <a:off x="11163" y="1123200"/>
              <a:ext cx="0" cy="3954958"/>
            </a:xfrm>
            <a:custGeom>
              <a:avLst/>
              <a:gdLst/>
              <a:ahLst/>
              <a:cxnLst/>
              <a:rect l="0" t="0" r="0" b="0"/>
              <a:pathLst>
                <a:path h="3954958">
                  <a:moveTo>
                    <a:pt x="0" y="0"/>
                  </a:moveTo>
                  <a:lnTo>
                    <a:pt x="0" y="3954958"/>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2" name="Shape 22"/>
            <p:cNvSpPr/>
            <p:nvPr/>
          </p:nvSpPr>
          <p:spPr>
            <a:xfrm>
              <a:off x="6477" y="1770482"/>
              <a:ext cx="9812884" cy="0"/>
            </a:xfrm>
            <a:custGeom>
              <a:avLst/>
              <a:gdLst/>
              <a:ahLst/>
              <a:cxnLst/>
              <a:rect l="0" t="0" r="0" b="0"/>
              <a:pathLst>
                <a:path w="9812884">
                  <a:moveTo>
                    <a:pt x="0" y="0"/>
                  </a:moveTo>
                  <a:lnTo>
                    <a:pt x="9812884" y="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3" name="Shape 23"/>
            <p:cNvSpPr/>
            <p:nvPr/>
          </p:nvSpPr>
          <p:spPr>
            <a:xfrm>
              <a:off x="5650192" y="1765795"/>
              <a:ext cx="0" cy="3312363"/>
            </a:xfrm>
            <a:custGeom>
              <a:avLst/>
              <a:gdLst/>
              <a:ahLst/>
              <a:cxnLst/>
              <a:rect l="0" t="0" r="0" b="0"/>
              <a:pathLst>
                <a:path h="3312363">
                  <a:moveTo>
                    <a:pt x="0" y="0"/>
                  </a:moveTo>
                  <a:lnTo>
                    <a:pt x="0" y="3312363"/>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4" name="Shape 24"/>
            <p:cNvSpPr/>
            <p:nvPr/>
          </p:nvSpPr>
          <p:spPr>
            <a:xfrm>
              <a:off x="6691313" y="1765795"/>
              <a:ext cx="0" cy="645490"/>
            </a:xfrm>
            <a:custGeom>
              <a:avLst/>
              <a:gdLst/>
              <a:ahLst/>
              <a:cxnLst/>
              <a:rect l="0" t="0" r="0" b="0"/>
              <a:pathLst>
                <a:path h="645490">
                  <a:moveTo>
                    <a:pt x="0" y="0"/>
                  </a:moveTo>
                  <a:lnTo>
                    <a:pt x="0" y="64549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5" name="Shape 25"/>
            <p:cNvSpPr/>
            <p:nvPr/>
          </p:nvSpPr>
          <p:spPr>
            <a:xfrm>
              <a:off x="7732434" y="1765795"/>
              <a:ext cx="0" cy="645490"/>
            </a:xfrm>
            <a:custGeom>
              <a:avLst/>
              <a:gdLst/>
              <a:ahLst/>
              <a:cxnLst/>
              <a:rect l="0" t="0" r="0" b="0"/>
              <a:pathLst>
                <a:path h="645490">
                  <a:moveTo>
                    <a:pt x="0" y="0"/>
                  </a:moveTo>
                  <a:lnTo>
                    <a:pt x="0" y="64549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6" name="Shape 26"/>
            <p:cNvSpPr/>
            <p:nvPr/>
          </p:nvSpPr>
          <p:spPr>
            <a:xfrm>
              <a:off x="8773554" y="1765795"/>
              <a:ext cx="0" cy="645490"/>
            </a:xfrm>
            <a:custGeom>
              <a:avLst/>
              <a:gdLst/>
              <a:ahLst/>
              <a:cxnLst/>
              <a:rect l="0" t="0" r="0" b="0"/>
              <a:pathLst>
                <a:path h="645490">
                  <a:moveTo>
                    <a:pt x="0" y="0"/>
                  </a:moveTo>
                  <a:lnTo>
                    <a:pt x="0" y="64549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7" name="Shape 27"/>
            <p:cNvSpPr/>
            <p:nvPr/>
          </p:nvSpPr>
          <p:spPr>
            <a:xfrm>
              <a:off x="9814675" y="1765795"/>
              <a:ext cx="0" cy="645490"/>
            </a:xfrm>
            <a:custGeom>
              <a:avLst/>
              <a:gdLst/>
              <a:ahLst/>
              <a:cxnLst/>
              <a:rect l="0" t="0" r="0" b="0"/>
              <a:pathLst>
                <a:path h="645490">
                  <a:moveTo>
                    <a:pt x="0" y="0"/>
                  </a:moveTo>
                  <a:lnTo>
                    <a:pt x="0" y="64549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8" name="Shape 28"/>
            <p:cNvSpPr/>
            <p:nvPr/>
          </p:nvSpPr>
          <p:spPr>
            <a:xfrm>
              <a:off x="9814675" y="1765795"/>
              <a:ext cx="0" cy="645490"/>
            </a:xfrm>
            <a:custGeom>
              <a:avLst/>
              <a:gdLst/>
              <a:ahLst/>
              <a:cxnLst/>
              <a:rect l="0" t="0" r="0" b="0"/>
              <a:pathLst>
                <a:path h="645490">
                  <a:moveTo>
                    <a:pt x="0" y="0"/>
                  </a:moveTo>
                  <a:lnTo>
                    <a:pt x="0" y="64549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29" name="Shape 29"/>
            <p:cNvSpPr/>
            <p:nvPr/>
          </p:nvSpPr>
          <p:spPr>
            <a:xfrm>
              <a:off x="6477" y="2406599"/>
              <a:ext cx="9812884" cy="0"/>
            </a:xfrm>
            <a:custGeom>
              <a:avLst/>
              <a:gdLst/>
              <a:ahLst/>
              <a:cxnLst/>
              <a:rect l="0" t="0" r="0" b="0"/>
              <a:pathLst>
                <a:path w="9812884">
                  <a:moveTo>
                    <a:pt x="0" y="0"/>
                  </a:moveTo>
                  <a:lnTo>
                    <a:pt x="9812884" y="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30" name="Shape 30"/>
            <p:cNvSpPr/>
            <p:nvPr/>
          </p:nvSpPr>
          <p:spPr>
            <a:xfrm>
              <a:off x="6477" y="3740036"/>
              <a:ext cx="9808197" cy="0"/>
            </a:xfrm>
            <a:custGeom>
              <a:avLst/>
              <a:gdLst/>
              <a:ahLst/>
              <a:cxnLst/>
              <a:rect l="0" t="0" r="0" b="0"/>
              <a:pathLst>
                <a:path w="9808197">
                  <a:moveTo>
                    <a:pt x="0" y="0"/>
                  </a:moveTo>
                  <a:lnTo>
                    <a:pt x="9808197" y="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31" name="Shape 31"/>
            <p:cNvSpPr/>
            <p:nvPr/>
          </p:nvSpPr>
          <p:spPr>
            <a:xfrm>
              <a:off x="6477" y="5073485"/>
              <a:ext cx="9808197" cy="0"/>
            </a:xfrm>
            <a:custGeom>
              <a:avLst/>
              <a:gdLst/>
              <a:ahLst/>
              <a:cxnLst/>
              <a:rect l="0" t="0" r="0" b="0"/>
              <a:pathLst>
                <a:path w="9808197">
                  <a:moveTo>
                    <a:pt x="0" y="0"/>
                  </a:moveTo>
                  <a:lnTo>
                    <a:pt x="9808197" y="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32" name="Shape 32"/>
            <p:cNvSpPr/>
            <p:nvPr/>
          </p:nvSpPr>
          <p:spPr>
            <a:xfrm>
              <a:off x="6477" y="5073485"/>
              <a:ext cx="9808197" cy="0"/>
            </a:xfrm>
            <a:custGeom>
              <a:avLst/>
              <a:gdLst/>
              <a:ahLst/>
              <a:cxnLst/>
              <a:rect l="0" t="0" r="0" b="0"/>
              <a:pathLst>
                <a:path w="9808197">
                  <a:moveTo>
                    <a:pt x="0" y="0"/>
                  </a:moveTo>
                  <a:lnTo>
                    <a:pt x="9808197" y="0"/>
                  </a:lnTo>
                </a:path>
              </a:pathLst>
            </a:custGeom>
            <a:ln w="9525" cap="flat">
              <a:round/>
            </a:ln>
          </p:spPr>
          <p:style>
            <a:lnRef idx="1">
              <a:srgbClr val="000000"/>
            </a:lnRef>
            <a:fillRef idx="0">
              <a:srgbClr val="000000">
                <a:alpha val="0"/>
              </a:srgbClr>
            </a:fillRef>
            <a:effectRef idx="0">
              <a:scrgbClr r="0" g="0" b="0"/>
            </a:effectRef>
            <a:fontRef idx="none"/>
          </p:style>
          <p:txBody>
            <a:bodyPr/>
            <a:lstStyle/>
            <a:p>
              <a:endParaRPr lang="en-US"/>
            </a:p>
          </p:txBody>
        </p:sp>
        <p:sp>
          <p:nvSpPr>
            <p:cNvPr id="33" name="Rectangle 32"/>
            <p:cNvSpPr/>
            <p:nvPr/>
          </p:nvSpPr>
          <p:spPr>
            <a:xfrm>
              <a:off x="334797" y="485047"/>
              <a:ext cx="169526" cy="235769"/>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4" name="Rectangle 33"/>
            <p:cNvSpPr/>
            <p:nvPr/>
          </p:nvSpPr>
          <p:spPr>
            <a:xfrm rot="-5399999">
              <a:off x="6162597" y="726535"/>
              <a:ext cx="77010"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5" name="Rectangle 34"/>
            <p:cNvSpPr/>
            <p:nvPr/>
          </p:nvSpPr>
          <p:spPr>
            <a:xfrm rot="-5399999">
              <a:off x="6162597" y="621048"/>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6" name="Rectangle 35"/>
            <p:cNvSpPr/>
            <p:nvPr/>
          </p:nvSpPr>
          <p:spPr>
            <a:xfrm rot="-5399999">
              <a:off x="6162597" y="515575"/>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7" name="Rectangle 36"/>
            <p:cNvSpPr/>
            <p:nvPr/>
          </p:nvSpPr>
          <p:spPr>
            <a:xfrm rot="-5399999">
              <a:off x="6162597" y="410089"/>
              <a:ext cx="77010"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8" name="Rectangle 37"/>
            <p:cNvSpPr/>
            <p:nvPr/>
          </p:nvSpPr>
          <p:spPr>
            <a:xfrm rot="-5399999">
              <a:off x="7204074" y="726534"/>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9" name="Rectangle 38"/>
            <p:cNvSpPr/>
            <p:nvPr/>
          </p:nvSpPr>
          <p:spPr>
            <a:xfrm rot="-5399999">
              <a:off x="7204074" y="621047"/>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0" name="Rectangle 39"/>
            <p:cNvSpPr/>
            <p:nvPr/>
          </p:nvSpPr>
          <p:spPr>
            <a:xfrm rot="-5399999">
              <a:off x="7204074" y="515574"/>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1" name="Rectangle 40"/>
            <p:cNvSpPr/>
            <p:nvPr/>
          </p:nvSpPr>
          <p:spPr>
            <a:xfrm rot="-5399999">
              <a:off x="7204074" y="410088"/>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6</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2" name="Rectangle 41"/>
            <p:cNvSpPr/>
            <p:nvPr/>
          </p:nvSpPr>
          <p:spPr>
            <a:xfrm rot="-5399999">
              <a:off x="8244114" y="726535"/>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3" name="Rectangle 42"/>
            <p:cNvSpPr/>
            <p:nvPr/>
          </p:nvSpPr>
          <p:spPr>
            <a:xfrm rot="-5399999">
              <a:off x="8244115" y="621048"/>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4" name="Rectangle 43"/>
            <p:cNvSpPr/>
            <p:nvPr/>
          </p:nvSpPr>
          <p:spPr>
            <a:xfrm rot="-5399999">
              <a:off x="8244115" y="515575"/>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5" name="Rectangle 44"/>
            <p:cNvSpPr/>
            <p:nvPr/>
          </p:nvSpPr>
          <p:spPr>
            <a:xfrm rot="-5399999">
              <a:off x="8244114" y="410089"/>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7</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6" name="Rectangle 45"/>
            <p:cNvSpPr/>
            <p:nvPr/>
          </p:nvSpPr>
          <p:spPr>
            <a:xfrm rot="-5399999">
              <a:off x="9285590" y="726535"/>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7" name="Rectangle 46"/>
            <p:cNvSpPr/>
            <p:nvPr/>
          </p:nvSpPr>
          <p:spPr>
            <a:xfrm rot="-5399999">
              <a:off x="9285591" y="621048"/>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8" name="Rectangle 47"/>
            <p:cNvSpPr/>
            <p:nvPr/>
          </p:nvSpPr>
          <p:spPr>
            <a:xfrm rot="-5399999">
              <a:off x="9285591" y="515575"/>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9" name="Rectangle 48"/>
            <p:cNvSpPr/>
            <p:nvPr/>
          </p:nvSpPr>
          <p:spPr>
            <a:xfrm rot="-5399999">
              <a:off x="9285590" y="410089"/>
              <a:ext cx="770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50" b="1">
                  <a:solidFill>
                    <a:srgbClr val="000000"/>
                  </a:solidFill>
                  <a:effectLst/>
                  <a:latin typeface="Calibri" panose="020F0502020204030204" pitchFamily="34" charset="0"/>
                  <a:ea typeface="Calibri" panose="020F0502020204030204" pitchFamily="34" charset="0"/>
                  <a:cs typeface="Calibri" panose="020F0502020204030204" pitchFamily="34" charset="0"/>
                </a:rPr>
                <a:t>8</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0" name="Rectangle 49"/>
            <p:cNvSpPr/>
            <p:nvPr/>
          </p:nvSpPr>
          <p:spPr>
            <a:xfrm>
              <a:off x="6118555" y="943126"/>
              <a:ext cx="14076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1" name="Rectangle 50"/>
            <p:cNvSpPr/>
            <p:nvPr/>
          </p:nvSpPr>
          <p:spPr>
            <a:xfrm>
              <a:off x="7159676" y="943126"/>
              <a:ext cx="14076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2" name="Rectangle 51"/>
            <p:cNvSpPr/>
            <p:nvPr/>
          </p:nvSpPr>
          <p:spPr>
            <a:xfrm>
              <a:off x="8200073" y="943126"/>
              <a:ext cx="14076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3" name="Rectangle 52"/>
            <p:cNvSpPr/>
            <p:nvPr/>
          </p:nvSpPr>
          <p:spPr>
            <a:xfrm>
              <a:off x="9241193" y="943126"/>
              <a:ext cx="14076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4" name="Rectangle 53"/>
            <p:cNvSpPr/>
            <p:nvPr/>
          </p:nvSpPr>
          <p:spPr>
            <a:xfrm>
              <a:off x="23762" y="1146869"/>
              <a:ext cx="528418" cy="35718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1.2</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5" name="Rectangle 54"/>
            <p:cNvSpPr/>
            <p:nvPr/>
          </p:nvSpPr>
          <p:spPr>
            <a:xfrm>
              <a:off x="798474" y="1146869"/>
              <a:ext cx="2367848" cy="35718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National</a:t>
              </a:r>
              <a:r>
                <a:rPr lang="en-US" sz="1800" b="1" spc="22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level</a:t>
              </a:r>
              <a:endParaRPr lang="en-US"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6" name="Rectangle 55"/>
            <p:cNvSpPr/>
            <p:nvPr/>
          </p:nvSpPr>
          <p:spPr>
            <a:xfrm>
              <a:off x="23762" y="1783726"/>
              <a:ext cx="56245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1.2.1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7" name="Rectangle 56"/>
            <p:cNvSpPr/>
            <p:nvPr/>
          </p:nvSpPr>
          <p:spPr>
            <a:xfrm>
              <a:off x="798474" y="1783726"/>
              <a:ext cx="123630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Population</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8" name="Rectangle 57"/>
            <p:cNvSpPr/>
            <p:nvPr/>
          </p:nvSpPr>
          <p:spPr>
            <a:xfrm>
              <a:off x="23762" y="2420212"/>
              <a:ext cx="56245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1.2.2</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9" name="Rectangle 58"/>
            <p:cNvSpPr/>
            <p:nvPr/>
          </p:nvSpPr>
          <p:spPr>
            <a:xfrm>
              <a:off x="23762" y="3753648"/>
              <a:ext cx="56245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1.2.3</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0" name="Rectangle 59"/>
            <p:cNvSpPr/>
            <p:nvPr/>
          </p:nvSpPr>
          <p:spPr>
            <a:xfrm>
              <a:off x="5880964" y="2036443"/>
              <a:ext cx="772082"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spc="-5">
                  <a:solidFill>
                    <a:srgbClr val="000000"/>
                  </a:solidFill>
                  <a:effectLst/>
                  <a:latin typeface="Calibri" panose="020F0502020204030204" pitchFamily="34" charset="0"/>
                  <a:ea typeface="Calibri" panose="020F0502020204030204" pitchFamily="34" charset="0"/>
                  <a:cs typeface="Calibri" panose="020F0502020204030204" pitchFamily="34" charset="0"/>
                </a:rPr>
                <a:t>35.986</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1" name="Rectangle 60"/>
            <p:cNvSpPr/>
            <p:nvPr/>
          </p:nvSpPr>
          <p:spPr>
            <a:xfrm>
              <a:off x="6461020" y="2036443"/>
              <a:ext cx="7048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2" name="Rectangle 61"/>
            <p:cNvSpPr/>
            <p:nvPr/>
          </p:nvSpPr>
          <p:spPr>
            <a:xfrm>
              <a:off x="5771515" y="2215729"/>
              <a:ext cx="1058879"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MILLION</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3" name="Rectangle 62"/>
            <p:cNvSpPr/>
            <p:nvPr/>
          </p:nvSpPr>
          <p:spPr>
            <a:xfrm>
              <a:off x="6922441" y="2036443"/>
              <a:ext cx="770259"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spc="-5">
                  <a:solidFill>
                    <a:srgbClr val="000000"/>
                  </a:solidFill>
                  <a:effectLst/>
                  <a:latin typeface="Calibri" panose="020F0502020204030204" pitchFamily="34" charset="0"/>
                  <a:ea typeface="Calibri" panose="020F0502020204030204" pitchFamily="34" charset="0"/>
                  <a:cs typeface="Calibri" panose="020F0502020204030204" pitchFamily="34" charset="0"/>
                </a:rPr>
                <a:t>36.885</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4" name="Rectangle 63"/>
            <p:cNvSpPr/>
            <p:nvPr/>
          </p:nvSpPr>
          <p:spPr>
            <a:xfrm>
              <a:off x="7501126" y="2036443"/>
              <a:ext cx="7048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5" name="Rectangle 64"/>
            <p:cNvSpPr/>
            <p:nvPr/>
          </p:nvSpPr>
          <p:spPr>
            <a:xfrm>
              <a:off x="6812991" y="2215729"/>
              <a:ext cx="105908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MILLION</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6" name="Rectangle 65"/>
            <p:cNvSpPr/>
            <p:nvPr/>
          </p:nvSpPr>
          <p:spPr>
            <a:xfrm>
              <a:off x="8015758" y="2036443"/>
              <a:ext cx="63192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spc="-5">
                  <a:solidFill>
                    <a:srgbClr val="000000"/>
                  </a:solidFill>
                  <a:effectLst/>
                  <a:latin typeface="Calibri" panose="020F0502020204030204" pitchFamily="34" charset="0"/>
                  <a:ea typeface="Calibri" panose="020F0502020204030204" pitchFamily="34" charset="0"/>
                  <a:cs typeface="Calibri" panose="020F0502020204030204" pitchFamily="34" charset="0"/>
                </a:rPr>
                <a:t>36.96</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7" name="Rectangle 66"/>
            <p:cNvSpPr/>
            <p:nvPr/>
          </p:nvSpPr>
          <p:spPr>
            <a:xfrm>
              <a:off x="8490433" y="2036443"/>
              <a:ext cx="7048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8" name="Rectangle 67"/>
            <p:cNvSpPr/>
            <p:nvPr/>
          </p:nvSpPr>
          <p:spPr>
            <a:xfrm>
              <a:off x="7854481" y="2215729"/>
              <a:ext cx="105908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MILLION</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9" name="Rectangle 68"/>
            <p:cNvSpPr/>
            <p:nvPr/>
          </p:nvSpPr>
          <p:spPr>
            <a:xfrm>
              <a:off x="9057234" y="2036443"/>
              <a:ext cx="63192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spc="-5">
                  <a:solidFill>
                    <a:srgbClr val="000000"/>
                  </a:solidFill>
                  <a:effectLst/>
                  <a:latin typeface="Calibri" panose="020F0502020204030204" pitchFamily="34" charset="0"/>
                  <a:ea typeface="Calibri" panose="020F0502020204030204" pitchFamily="34" charset="0"/>
                  <a:cs typeface="Calibri" panose="020F0502020204030204" pitchFamily="34" charset="0"/>
                </a:rPr>
                <a:t>37.31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0" name="Rectangle 69"/>
            <p:cNvSpPr/>
            <p:nvPr/>
          </p:nvSpPr>
          <p:spPr>
            <a:xfrm>
              <a:off x="9531909" y="2036443"/>
              <a:ext cx="7048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1" name="Rectangle 70"/>
            <p:cNvSpPr/>
            <p:nvPr/>
          </p:nvSpPr>
          <p:spPr>
            <a:xfrm>
              <a:off x="8895956" y="2215729"/>
              <a:ext cx="105908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MILLION</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2" name="Rectangle 71"/>
            <p:cNvSpPr/>
            <p:nvPr/>
          </p:nvSpPr>
          <p:spPr>
            <a:xfrm>
              <a:off x="798474" y="2420212"/>
              <a:ext cx="5381286"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Description</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and</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characteristics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of</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the</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national</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3" name="Rectangle 72"/>
            <p:cNvSpPr/>
            <p:nvPr/>
          </p:nvSpPr>
          <p:spPr>
            <a:xfrm>
              <a:off x="798474" y="2599129"/>
              <a:ext cx="4837466"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economy,</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the</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main</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sectors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of</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the</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economy</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4" name="Rectangle 73"/>
            <p:cNvSpPr/>
            <p:nvPr/>
          </p:nvSpPr>
          <p:spPr>
            <a:xfrm>
              <a:off x="5668912" y="3190975"/>
              <a:ext cx="546068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Canada</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is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the</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10th</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largest</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GDP</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by</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nominal</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and</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5" name="Rectangle 74"/>
            <p:cNvSpPr/>
            <p:nvPr/>
          </p:nvSpPr>
          <p:spPr>
            <a:xfrm>
              <a:off x="9774839" y="3190975"/>
              <a:ext cx="140766"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6" name="Rectangle 75"/>
            <p:cNvSpPr/>
            <p:nvPr/>
          </p:nvSpPr>
          <p:spPr>
            <a:xfrm>
              <a:off x="5798515" y="3369892"/>
              <a:ext cx="522330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world.</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Canada</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is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among</a:t>
              </a:r>
              <a:r>
                <a:rPr lang="en-US" sz="1200" b="1" spc="15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developed</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countries</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i</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7" name="Rectangle 76"/>
            <p:cNvSpPr/>
            <p:nvPr/>
          </p:nvSpPr>
          <p:spPr>
            <a:xfrm>
              <a:off x="9726268" y="3369892"/>
              <a:ext cx="147247"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n</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8" name="Rectangle 77"/>
            <p:cNvSpPr/>
            <p:nvPr/>
          </p:nvSpPr>
          <p:spPr>
            <a:xfrm>
              <a:off x="7144563" y="3549166"/>
              <a:ext cx="346039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and</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oil</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industries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is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Canada</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m</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9" name="Rectangle 78"/>
            <p:cNvSpPr/>
            <p:nvPr/>
          </p:nvSpPr>
          <p:spPr>
            <a:xfrm>
              <a:off x="9746364" y="3549166"/>
              <a:ext cx="134892"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o</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0" name="Rectangle 79"/>
            <p:cNvSpPr/>
            <p:nvPr/>
          </p:nvSpPr>
          <p:spPr>
            <a:xfrm>
              <a:off x="798474" y="3753648"/>
              <a:ext cx="5654107"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Political</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and</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other</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national</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factors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that</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affect</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on</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1" name="Rectangle 80"/>
            <p:cNvSpPr/>
            <p:nvPr/>
          </p:nvSpPr>
          <p:spPr>
            <a:xfrm>
              <a:off x="798474" y="3932566"/>
              <a:ext cx="4795135"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financial</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and</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economic</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growth</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of</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country.</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2" name="Rectangle 81"/>
            <p:cNvSpPr/>
            <p:nvPr/>
          </p:nvSpPr>
          <p:spPr>
            <a:xfrm>
              <a:off x="5671439" y="4524411"/>
              <a:ext cx="5431312"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Canada</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econimic</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system</a:t>
              </a:r>
              <a:r>
                <a:rPr lang="en-US" sz="1200" b="1" spc="14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is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generally</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combined</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3" name="Rectangle 82"/>
            <p:cNvSpPr/>
            <p:nvPr/>
          </p:nvSpPr>
          <p:spPr>
            <a:xfrm>
              <a:off x="9756503" y="4524411"/>
              <a:ext cx="174184"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w</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4" name="Rectangle 83"/>
            <p:cNvSpPr/>
            <p:nvPr/>
          </p:nvSpPr>
          <p:spPr>
            <a:xfrm>
              <a:off x="5758917" y="4703685"/>
              <a:ext cx="5401540"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public</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enterprises.</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2018</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Canada</a:t>
              </a:r>
              <a:r>
                <a:rPr lang="en-US" sz="1200" b="1" spc="1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trade</a:t>
              </a:r>
              <a:r>
                <a:rPr lang="en-US" sz="1200" b="1" spc="145">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goods</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5" name="Rectangle 84"/>
            <p:cNvSpPr/>
            <p:nvPr/>
          </p:nvSpPr>
          <p:spPr>
            <a:xfrm>
              <a:off x="8737194" y="4882615"/>
              <a:ext cx="854111" cy="237945"/>
            </a:xfrm>
            <a:prstGeom prst="rect">
              <a:avLst/>
            </a:prstGeom>
            <a:ln>
              <a:noFill/>
            </a:ln>
          </p:spPr>
          <p:txBody>
            <a:bodyPr vert="horz" lIns="0" tIns="0" rIns="0" bIns="0" rtlCol="0">
              <a:noAutofit/>
            </a:bodyPr>
            <a:lstStyle/>
            <a:p>
              <a:pPr marL="0" marR="0">
                <a:lnSpc>
                  <a:spcPct val="107000"/>
                </a:lnSpc>
                <a:spcBef>
                  <a:spcPts val="0"/>
                </a:spcBef>
                <a:spcAft>
                  <a:spcPts val="80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dollars.</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grpSp>
      <p:sp>
        <p:nvSpPr>
          <p:cNvPr id="86" name="Content Placeholder 85"/>
          <p:cNvSpPr>
            <a:spLocks noGrp="1"/>
          </p:cNvSpPr>
          <p:nvPr>
            <p:ph idx="1"/>
          </p:nvPr>
        </p:nvSpPr>
        <p:spPr>
          <a:xfrm>
            <a:off x="957736" y="1450836"/>
            <a:ext cx="10427098" cy="2142364"/>
          </a:xfrm>
        </p:spPr>
        <p:txBody>
          <a:bodyPr/>
          <a:lstStyle/>
          <a:p>
            <a:pPr marL="0" indent="0">
              <a:buNone/>
            </a:pPr>
            <a:endParaRPr lang="en-US" dirty="0"/>
          </a:p>
        </p:txBody>
      </p:sp>
    </p:spTree>
    <p:extLst>
      <p:ext uri="{BB962C8B-B14F-4D97-AF65-F5344CB8AC3E}">
        <p14:creationId xmlns:p14="http://schemas.microsoft.com/office/powerpoint/2010/main" val="3775332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7720"/>
          </a:xfrm>
        </p:spPr>
        <p:txBody>
          <a:bodyPr/>
          <a:lstStyle/>
          <a:p>
            <a:r>
              <a:rPr lang="en-US" dirty="0" smtClean="0"/>
              <a:t>CAPITAL MARKET ANALYSIS</a:t>
            </a:r>
            <a:endParaRPr lang="en-US" dirty="0"/>
          </a:p>
        </p:txBody>
      </p:sp>
      <p:sp>
        <p:nvSpPr>
          <p:cNvPr id="3" name="Content Placeholder 2"/>
          <p:cNvSpPr>
            <a:spLocks noGrp="1"/>
          </p:cNvSpPr>
          <p:nvPr>
            <p:ph idx="1"/>
          </p:nvPr>
        </p:nvSpPr>
        <p:spPr>
          <a:xfrm>
            <a:off x="677334" y="1417321"/>
            <a:ext cx="8596668" cy="4624042"/>
          </a:xfrm>
        </p:spPr>
        <p:txBody>
          <a:bodyPr>
            <a:normAutofit fontScale="92500" lnSpcReduction="20000"/>
          </a:bodyPr>
          <a:lstStyle/>
          <a:p>
            <a:pPr marL="0" indent="0">
              <a:buNone/>
            </a:pPr>
            <a:endParaRPr lang="en-US" dirty="0" smtClean="0"/>
          </a:p>
          <a:p>
            <a:r>
              <a:rPr lang="en-US" sz="2600" b="1" dirty="0" smtClean="0">
                <a:solidFill>
                  <a:srgbClr val="FF0000"/>
                </a:solidFill>
              </a:rPr>
              <a:t>BONDS MARKET</a:t>
            </a:r>
          </a:p>
          <a:p>
            <a:pPr>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USA has the leading corporate bond </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market in the world with over</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$1.7 trillion</a:t>
            </a:r>
          </a:p>
          <a:p>
            <a:pPr>
              <a:buFont typeface="Arial" panose="020B0604020202020204" pitchFamily="34" charset="0"/>
              <a:buChar char="•"/>
            </a:pPr>
            <a:r>
              <a:rPr lang="en-US" sz="2800" b="1" dirty="0" smtClean="0">
                <a:latin typeface="Times New Roman" panose="02020603050405020304" pitchFamily="18" charset="0"/>
                <a:cs typeface="Times New Roman" panose="02020603050405020304" pitchFamily="18" charset="0"/>
              </a:rPr>
              <a:t>Through investor protection,</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transparency and safety, safety adoption </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measures have enabled increased</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investments and opportunities for growth </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of Target.</a:t>
            </a:r>
            <a:endParaRPr lang="en-US" sz="28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517832" y="1600200"/>
            <a:ext cx="6415088" cy="4732020"/>
          </a:xfrm>
          <a:prstGeom prst="rect">
            <a:avLst/>
          </a:prstGeom>
        </p:spPr>
      </p:pic>
      <p:sp>
        <p:nvSpPr>
          <p:cNvPr id="5" name="Rectangle 4"/>
          <p:cNvSpPr/>
          <p:nvPr/>
        </p:nvSpPr>
        <p:spPr>
          <a:xfrm>
            <a:off x="5677376" y="6041363"/>
            <a:ext cx="6096000" cy="646331"/>
          </a:xfrm>
          <a:prstGeom prst="rect">
            <a:avLst/>
          </a:prstGeom>
        </p:spPr>
        <p:txBody>
          <a:bodyPr>
            <a:spAutoFit/>
          </a:bodyPr>
          <a:lstStyle/>
          <a:p>
            <a:r>
              <a:rPr lang="en-US" dirty="0"/>
              <a:t>https://</a:t>
            </a:r>
            <a:r>
              <a:rPr lang="en-US" dirty="0" smtClean="0"/>
              <a:t>www.google.com/imgres?imgurl=https%3A%2F%2Fimage.slidesharecdn.com</a:t>
            </a:r>
            <a:endParaRPr lang="en-US" dirty="0"/>
          </a:p>
        </p:txBody>
      </p:sp>
    </p:spTree>
    <p:extLst>
      <p:ext uri="{BB962C8B-B14F-4D97-AF65-F5344CB8AC3E}">
        <p14:creationId xmlns:p14="http://schemas.microsoft.com/office/powerpoint/2010/main" val="2213160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6280"/>
          </a:xfrm>
        </p:spPr>
        <p:txBody>
          <a:bodyPr>
            <a:normAutofit/>
          </a:bodyPr>
          <a:lstStyle/>
          <a:p>
            <a:r>
              <a:rPr lang="en-US" sz="4000" b="1" dirty="0" smtClean="0">
                <a:solidFill>
                  <a:srgbClr val="FF0000"/>
                </a:solidFill>
                <a:latin typeface="Times New Roman" panose="02020603050405020304" pitchFamily="18" charset="0"/>
                <a:cs typeface="Times New Roman" panose="02020603050405020304" pitchFamily="18" charset="0"/>
              </a:rPr>
              <a:t>INDUSTRIAL ANALYSIS</a:t>
            </a:r>
            <a:endParaRPr lang="en-US" sz="40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85901"/>
            <a:ext cx="10135446" cy="4555462"/>
          </a:xfrm>
        </p:spPr>
        <p:txBody>
          <a:bodyPr/>
          <a:lstStyle/>
          <a:p>
            <a:r>
              <a:rPr lang="en-US" sz="2400" b="1" dirty="0" smtClean="0">
                <a:latin typeface="Times New Roman" panose="02020603050405020304" pitchFamily="18" charset="0"/>
                <a:cs typeface="Times New Roman" panose="02020603050405020304" pitchFamily="18" charset="0"/>
              </a:rPr>
              <a:t>Target operates a retail industry valued at $23 trillion with over 5%</a:t>
            </a:r>
            <a:r>
              <a:rPr lang="en-US"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increase rate</a:t>
            </a:r>
          </a:p>
          <a:p>
            <a:r>
              <a:rPr lang="en-US" sz="2400" b="1" dirty="0" smtClean="0">
                <a:latin typeface="Times New Roman" panose="02020603050405020304" pitchFamily="18" charset="0"/>
                <a:cs typeface="Times New Roman" panose="02020603050405020304" pitchFamily="18" charset="0"/>
              </a:rPr>
              <a:t>By the year 2023, the value of the retail industry is expected to be over $31 trillion selling a variety of retail products. </a:t>
            </a:r>
          </a:p>
          <a:p>
            <a:r>
              <a:rPr lang="en-US" sz="2400" b="1" dirty="0" smtClean="0">
                <a:latin typeface="Times New Roman" panose="02020603050405020304" pitchFamily="18" charset="0"/>
                <a:cs typeface="Times New Roman" panose="02020603050405020304" pitchFamily="18" charset="0"/>
              </a:rPr>
              <a:t>The industry further accounts for over two-thirds of the national GDP</a:t>
            </a:r>
          </a:p>
          <a:p>
            <a:endParaRPr lang="en-US" dirty="0" smtClean="0"/>
          </a:p>
          <a:p>
            <a:endParaRPr lang="en-US" dirty="0"/>
          </a:p>
        </p:txBody>
      </p:sp>
      <p:pic>
        <p:nvPicPr>
          <p:cNvPr id="4" name="Picture 3"/>
          <p:cNvPicPr>
            <a:picLocks noChangeAspect="1"/>
          </p:cNvPicPr>
          <p:nvPr/>
        </p:nvPicPr>
        <p:blipFill>
          <a:blip r:embed="rId3"/>
          <a:stretch>
            <a:fillRect/>
          </a:stretch>
        </p:blipFill>
        <p:spPr>
          <a:xfrm>
            <a:off x="7881721" y="4242435"/>
            <a:ext cx="3491914" cy="2615565"/>
          </a:xfrm>
          <a:prstGeom prst="rect">
            <a:avLst/>
          </a:prstGeom>
        </p:spPr>
      </p:pic>
      <p:pic>
        <p:nvPicPr>
          <p:cNvPr id="5" name="Picture 4"/>
          <p:cNvPicPr>
            <a:picLocks noChangeAspect="1"/>
          </p:cNvPicPr>
          <p:nvPr/>
        </p:nvPicPr>
        <p:blipFill>
          <a:blip r:embed="rId4"/>
          <a:stretch>
            <a:fillRect/>
          </a:stretch>
        </p:blipFill>
        <p:spPr>
          <a:xfrm>
            <a:off x="323658" y="3817621"/>
            <a:ext cx="7037262" cy="3040380"/>
          </a:xfrm>
          <a:prstGeom prst="rect">
            <a:avLst/>
          </a:prstGeom>
        </p:spPr>
      </p:pic>
    </p:spTree>
    <p:extLst>
      <p:ext uri="{BB962C8B-B14F-4D97-AF65-F5344CB8AC3E}">
        <p14:creationId xmlns:p14="http://schemas.microsoft.com/office/powerpoint/2010/main" val="468199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12420"/>
            <a:ext cx="8596668" cy="1320800"/>
          </a:xfrm>
        </p:spPr>
        <p:txBody>
          <a:bodyPr>
            <a:normAutofit/>
          </a:bodyPr>
          <a:lstStyle/>
          <a:p>
            <a:r>
              <a:rPr lang="en-US" sz="4000" b="1" dirty="0" smtClean="0">
                <a:solidFill>
                  <a:srgbClr val="FF0000"/>
                </a:solidFill>
                <a:latin typeface="Times New Roman" panose="02020603050405020304" pitchFamily="18" charset="0"/>
                <a:cs typeface="Times New Roman" panose="02020603050405020304" pitchFamily="18" charset="0"/>
              </a:rPr>
              <a:t>COMPANY ANALYSIS</a:t>
            </a:r>
            <a:br>
              <a:rPr lang="en-US" sz="4000" b="1" dirty="0" smtClean="0">
                <a:solidFill>
                  <a:srgbClr val="FF0000"/>
                </a:solidFill>
                <a:latin typeface="Times New Roman" panose="02020603050405020304" pitchFamily="18" charset="0"/>
                <a:cs typeface="Times New Roman" panose="02020603050405020304" pitchFamily="18" charset="0"/>
              </a:rPr>
            </a:br>
            <a:r>
              <a:rPr lang="en-US" sz="4000" b="1" dirty="0" smtClean="0">
                <a:solidFill>
                  <a:srgbClr val="FF0000"/>
                </a:solidFill>
                <a:latin typeface="Times New Roman" panose="02020603050405020304" pitchFamily="18" charset="0"/>
                <a:cs typeface="Times New Roman" panose="02020603050405020304" pitchFamily="18" charset="0"/>
              </a:rPr>
              <a:t>Company Overview</a:t>
            </a:r>
            <a:endParaRPr lang="en-US" sz="40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3220"/>
            <a:ext cx="8596668" cy="4927599"/>
          </a:xfrm>
        </p:spPr>
        <p:txBody>
          <a:bodyPr>
            <a:normAutofit/>
          </a:bodyPr>
          <a:lstStyle/>
          <a:p>
            <a:r>
              <a:rPr lang="en-US" sz="2800" b="1" dirty="0" smtClean="0">
                <a:latin typeface="Times New Roman" panose="02020603050405020304" pitchFamily="18" charset="0"/>
                <a:cs typeface="Times New Roman" panose="02020603050405020304" pitchFamily="18" charset="0"/>
              </a:rPr>
              <a:t>Target is one of the top retail shops in the US and named No. 37 largest corporation</a:t>
            </a:r>
            <a:r>
              <a:rPr lang="en-US" sz="2800" b="1" dirty="0" smtClean="0">
                <a:latin typeface="Times New Roman" panose="02020603050405020304" pitchFamily="18" charset="0"/>
                <a:cs typeface="Times New Roman" panose="02020603050405020304" pitchFamily="18" charset="0"/>
              </a:rPr>
              <a:t>.</a:t>
            </a:r>
            <a:endParaRPr lang="en-US" sz="2800" b="1" dirty="0" smtClean="0">
              <a:latin typeface="Times New Roman" panose="02020603050405020304" pitchFamily="18" charset="0"/>
              <a:cs typeface="Times New Roman" panose="02020603050405020304" pitchFamily="18" charset="0"/>
            </a:endParaRPr>
          </a:p>
          <a:p>
            <a:r>
              <a:rPr lang="en-US" sz="2800" b="1" dirty="0" smtClean="0">
                <a:latin typeface="Times New Roman" panose="02020603050405020304" pitchFamily="18" charset="0"/>
                <a:cs typeface="Times New Roman" panose="02020603050405020304" pitchFamily="18" charset="0"/>
              </a:rPr>
              <a:t>Its target stores ranges every 10</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miles for about 75% of the </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population</a:t>
            </a:r>
          </a:p>
          <a:p>
            <a:r>
              <a:rPr lang="en-US" sz="2800" b="1" dirty="0" smtClean="0">
                <a:latin typeface="Times New Roman" panose="02020603050405020304" pitchFamily="18" charset="0"/>
                <a:cs typeface="Times New Roman" panose="02020603050405020304" pitchFamily="18" charset="0"/>
              </a:rPr>
              <a:t>There are over 1884 stores across </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America and 42 Distribution centers</a:t>
            </a:r>
          </a:p>
          <a:p>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there are also cooperate global </a:t>
            </a:r>
          </a:p>
          <a:p>
            <a:pPr marL="0" indent="0">
              <a:buNone/>
            </a:pP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offices in over 20 locations</a:t>
            </a:r>
          </a:p>
          <a:p>
            <a:endParaRPr lang="en-US" dirty="0"/>
          </a:p>
        </p:txBody>
      </p:sp>
      <p:pic>
        <p:nvPicPr>
          <p:cNvPr id="4" name="Picture 3"/>
          <p:cNvPicPr>
            <a:picLocks noChangeAspect="1"/>
          </p:cNvPicPr>
          <p:nvPr/>
        </p:nvPicPr>
        <p:blipFill>
          <a:blip r:embed="rId3"/>
          <a:stretch>
            <a:fillRect/>
          </a:stretch>
        </p:blipFill>
        <p:spPr>
          <a:xfrm>
            <a:off x="6654627" y="2766060"/>
            <a:ext cx="5267814" cy="3505491"/>
          </a:xfrm>
          <a:prstGeom prst="rect">
            <a:avLst/>
          </a:prstGeom>
        </p:spPr>
      </p:pic>
    </p:spTree>
    <p:extLst>
      <p:ext uri="{BB962C8B-B14F-4D97-AF65-F5344CB8AC3E}">
        <p14:creationId xmlns:p14="http://schemas.microsoft.com/office/powerpoint/2010/main" val="83021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821246" cy="5699760"/>
          </a:xfrm>
        </p:spPr>
        <p:txBody>
          <a:bodyPr>
            <a:normAutofit/>
          </a:bodyPr>
          <a:lstStyle/>
          <a:p>
            <a:r>
              <a:rPr lang="en-US" sz="3200" dirty="0" smtClean="0">
                <a:solidFill>
                  <a:schemeClr val="tx1"/>
                </a:solidFill>
                <a:latin typeface="Times New Roman" panose="02020603050405020304" pitchFamily="18" charset="0"/>
                <a:cs typeface="Times New Roman" panose="02020603050405020304" pitchFamily="18" charset="0"/>
              </a:rPr>
              <a:t>2019 financial report indicate that  the company generates over $75356 billion in sales revenue from different categories of company products</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The company enjoys over other retailers due to its pricing strategies</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I</a:t>
            </a:r>
            <a:r>
              <a:rPr lang="en-US" sz="3200" dirty="0" smtClean="0">
                <a:solidFill>
                  <a:schemeClr val="tx1"/>
                </a:solidFill>
                <a:latin typeface="Times New Roman" panose="02020603050405020304" pitchFamily="18" charset="0"/>
                <a:cs typeface="Times New Roman" panose="02020603050405020304" pitchFamily="18" charset="0"/>
              </a:rPr>
              <a:t>t attracts and offers over 300,000 job opportunities since 2016</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The company has over 500 million shares according to the recent financial reports. </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911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4860"/>
          </a:xfrm>
        </p:spPr>
        <p:txBody>
          <a:bodyPr>
            <a:normAutofit/>
          </a:bodyPr>
          <a:lstStyle/>
          <a:p>
            <a:r>
              <a:rPr lang="en-US" sz="4000" dirty="0" smtClean="0">
                <a:solidFill>
                  <a:srgbClr val="FF0000"/>
                </a:solidFill>
                <a:latin typeface="Times New Roman" panose="02020603050405020304" pitchFamily="18" charset="0"/>
                <a:cs typeface="Times New Roman" panose="02020603050405020304" pitchFamily="18" charset="0"/>
              </a:rPr>
              <a:t>Company Management</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94461"/>
            <a:ext cx="8596668" cy="4646902"/>
          </a:xfrm>
        </p:spPr>
        <p:txBody>
          <a:bodyPr/>
          <a:lstStyle/>
          <a:p>
            <a:pPr marL="0" indent="0">
              <a:buNone/>
            </a:pPr>
            <a:r>
              <a:rPr lang="en-US" sz="2800" dirty="0" smtClean="0">
                <a:latin typeface="Times New Roman" panose="02020603050405020304" pitchFamily="18" charset="0"/>
                <a:cs typeface="Times New Roman" panose="02020603050405020304" pitchFamily="18" charset="0"/>
              </a:rPr>
              <a:t>The company is headed by Board of Management responsible for making major decisions. They are;</a:t>
            </a:r>
          </a:p>
          <a:p>
            <a:pPr marL="0" indent="0">
              <a:buNone/>
            </a:pPr>
            <a:r>
              <a:rPr lang="en-US" sz="2800" dirty="0" smtClean="0">
                <a:latin typeface="Times New Roman" panose="02020603050405020304" pitchFamily="18" charset="0"/>
                <a:cs typeface="Times New Roman" panose="02020603050405020304" pitchFamily="18" charset="0"/>
              </a:rPr>
              <a:t>Brian Cornell                                 </a:t>
            </a:r>
          </a:p>
          <a:p>
            <a:pPr marL="0" indent="0">
              <a:buNone/>
            </a:pPr>
            <a:r>
              <a:rPr lang="en-US" sz="2800" dirty="0" smtClean="0">
                <a:latin typeface="Times New Roman" panose="02020603050405020304" pitchFamily="18" charset="0"/>
                <a:cs typeface="Times New Roman" panose="02020603050405020304" pitchFamily="18" charset="0"/>
              </a:rPr>
              <a:t>CEO and Chairman, BOD</a:t>
            </a:r>
          </a:p>
          <a:p>
            <a:r>
              <a:rPr lang="en-US" dirty="0" smtClean="0"/>
              <a:t>                                </a:t>
            </a:r>
          </a:p>
          <a:p>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He overseas the company’s operations</a:t>
            </a:r>
          </a:p>
          <a:p>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in all local and global stores</a:t>
            </a:r>
            <a:endParaRPr lang="en-US" sz="28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77334" y="3595019"/>
            <a:ext cx="2477346" cy="2590151"/>
          </a:xfrm>
          <a:prstGeom prst="rect">
            <a:avLst/>
          </a:prstGeom>
        </p:spPr>
      </p:pic>
    </p:spTree>
    <p:extLst>
      <p:ext uri="{BB962C8B-B14F-4D97-AF65-F5344CB8AC3E}">
        <p14:creationId xmlns:p14="http://schemas.microsoft.com/office/powerpoint/2010/main" val="452196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88620"/>
            <a:ext cx="8596668" cy="731520"/>
          </a:xfrm>
        </p:spPr>
        <p:txBody>
          <a:bodyPr/>
          <a:lstStyle/>
          <a:p>
            <a:r>
              <a:rPr lang="en-US" dirty="0" smtClean="0"/>
              <a:t>Company Management</a:t>
            </a:r>
            <a:endParaRPr lang="en-US" dirty="0"/>
          </a:p>
        </p:txBody>
      </p:sp>
      <p:sp>
        <p:nvSpPr>
          <p:cNvPr id="3" name="Content Placeholder 2"/>
          <p:cNvSpPr>
            <a:spLocks noGrp="1"/>
          </p:cNvSpPr>
          <p:nvPr>
            <p:ph idx="1"/>
          </p:nvPr>
        </p:nvSpPr>
        <p:spPr>
          <a:xfrm>
            <a:off x="677334" y="1120141"/>
            <a:ext cx="8596668" cy="5577840"/>
          </a:xfrm>
        </p:spPr>
        <p:txBody>
          <a:bodyPr/>
          <a:lstStyle/>
          <a:p>
            <a:pPr marL="0" indent="0">
              <a:buNone/>
            </a:pPr>
            <a:r>
              <a:rPr lang="en-US" dirty="0" smtClean="0"/>
              <a:t> </a:t>
            </a:r>
            <a:r>
              <a:rPr lang="en-US" sz="2000" b="1" dirty="0" smtClean="0">
                <a:latin typeface="Times New Roman" panose="02020603050405020304" pitchFamily="18" charset="0"/>
                <a:cs typeface="Times New Roman" panose="02020603050405020304" pitchFamily="18" charset="0"/>
              </a:rPr>
              <a:t>      John Mulligan                                                    Michael </a:t>
            </a:r>
            <a:r>
              <a:rPr lang="en-US" sz="2000" b="1" dirty="0" err="1" smtClean="0">
                <a:latin typeface="Times New Roman" panose="02020603050405020304" pitchFamily="18" charset="0"/>
                <a:cs typeface="Times New Roman" panose="02020603050405020304" pitchFamily="18" charset="0"/>
              </a:rPr>
              <a:t>Fiddelke</a:t>
            </a:r>
            <a:endParaRPr lang="en-US" sz="2000" b="1" dirty="0" smtClean="0">
              <a:latin typeface="Times New Roman" panose="02020603050405020304" pitchFamily="18" charset="0"/>
              <a:cs typeface="Times New Roman" panose="02020603050405020304" pitchFamily="18" charset="0"/>
            </a:endParaRPr>
          </a:p>
          <a:p>
            <a:pPr marL="0" indent="0">
              <a:buNone/>
            </a:pPr>
            <a:r>
              <a:rPr lang="en-US" sz="2000" b="1" dirty="0" smtClean="0">
                <a:latin typeface="Times New Roman" panose="02020603050405020304" pitchFamily="18" charset="0"/>
                <a:cs typeface="Times New Roman" panose="02020603050405020304" pitchFamily="18" charset="0"/>
              </a:rPr>
              <a:t>      Chief Operations                                       Executive </a:t>
            </a:r>
            <a:r>
              <a:rPr lang="en-US" sz="2000" b="1" dirty="0">
                <a:latin typeface="Times New Roman" panose="02020603050405020304" pitchFamily="18" charset="0"/>
                <a:cs typeface="Times New Roman" panose="02020603050405020304" pitchFamily="18" charset="0"/>
              </a:rPr>
              <a:t>Vice Financial </a:t>
            </a:r>
            <a:r>
              <a:rPr lang="en-US" sz="2000" b="1" dirty="0" smtClean="0">
                <a:latin typeface="Times New Roman" panose="02020603050405020304" pitchFamily="18" charset="0"/>
                <a:cs typeface="Times New Roman" panose="02020603050405020304" pitchFamily="18" charset="0"/>
              </a:rPr>
              <a:t>Officer</a:t>
            </a:r>
          </a:p>
          <a:p>
            <a:pPr marL="0" indent="0">
              <a:buNone/>
            </a:pPr>
            <a:endParaRPr lang="en-US" sz="2000" b="1" dirty="0">
              <a:latin typeface="Times New Roman" panose="02020603050405020304" pitchFamily="18" charset="0"/>
              <a:cs typeface="Times New Roman" panose="02020603050405020304" pitchFamily="18" charset="0"/>
            </a:endParaRPr>
          </a:p>
          <a:p>
            <a:pPr marL="0" indent="0">
              <a:buNone/>
            </a:pPr>
            <a:endParaRPr lang="en-US" sz="2000" b="1" dirty="0" smtClean="0">
              <a:latin typeface="Times New Roman" panose="02020603050405020304" pitchFamily="18" charset="0"/>
              <a:cs typeface="Times New Roman" panose="02020603050405020304" pitchFamily="18" charset="0"/>
            </a:endParaRPr>
          </a:p>
          <a:p>
            <a:pPr marL="0" indent="0">
              <a:buNone/>
            </a:pPr>
            <a:endParaRPr lang="en-US" sz="2000" b="1" dirty="0">
              <a:latin typeface="Times New Roman" panose="02020603050405020304" pitchFamily="18" charset="0"/>
              <a:cs typeface="Times New Roman" panose="02020603050405020304" pitchFamily="18" charset="0"/>
            </a:endParaRPr>
          </a:p>
          <a:p>
            <a:pPr marL="0" indent="0">
              <a:buNone/>
            </a:pPr>
            <a:endParaRPr lang="en-US" sz="2000" b="1" dirty="0" smtClean="0">
              <a:latin typeface="Times New Roman" panose="02020603050405020304" pitchFamily="18" charset="0"/>
              <a:cs typeface="Times New Roman" panose="02020603050405020304" pitchFamily="18" charset="0"/>
            </a:endParaRPr>
          </a:p>
          <a:p>
            <a:pPr marL="0" indent="0">
              <a:buNone/>
            </a:pPr>
            <a:endParaRPr lang="en-US" sz="2000" b="1" dirty="0">
              <a:latin typeface="Times New Roman" panose="02020603050405020304" pitchFamily="18" charset="0"/>
              <a:cs typeface="Times New Roman" panose="02020603050405020304" pitchFamily="18" charset="0"/>
            </a:endParaRPr>
          </a:p>
          <a:p>
            <a:pPr marL="0" indent="0">
              <a:buNone/>
            </a:pPr>
            <a:endParaRPr lang="en-US" sz="2000" b="1" dirty="0" smtClean="0">
              <a:latin typeface="Times New Roman" panose="02020603050405020304" pitchFamily="18" charset="0"/>
              <a:cs typeface="Times New Roman" panose="02020603050405020304" pitchFamily="18" charset="0"/>
            </a:endParaRPr>
          </a:p>
          <a:p>
            <a:pPr marL="0" indent="0">
              <a:buNone/>
            </a:pPr>
            <a:endParaRPr lang="en-US" sz="2000" b="1" dirty="0">
              <a:latin typeface="Times New Roman" panose="02020603050405020304" pitchFamily="18" charset="0"/>
              <a:cs typeface="Times New Roman" panose="02020603050405020304" pitchFamily="18" charset="0"/>
            </a:endParaRPr>
          </a:p>
          <a:p>
            <a:pPr marL="0" indent="0" algn="ctr">
              <a:buNone/>
            </a:pPr>
            <a:endParaRPr lang="en-US" sz="3200" b="1" dirty="0" smtClean="0">
              <a:latin typeface="Times New Roman" panose="02020603050405020304" pitchFamily="18" charset="0"/>
              <a:cs typeface="Times New Roman" panose="02020603050405020304" pitchFamily="18" charset="0"/>
            </a:endParaRPr>
          </a:p>
          <a:p>
            <a:pPr marL="0" indent="0" algn="ctr">
              <a:buNone/>
            </a:pPr>
            <a:r>
              <a:rPr lang="en-US" sz="3200" b="1" dirty="0" smtClean="0">
                <a:latin typeface="Times New Roman" panose="02020603050405020304" pitchFamily="18" charset="0"/>
                <a:cs typeface="Times New Roman" panose="02020603050405020304" pitchFamily="18" charset="0"/>
              </a:rPr>
              <a:t>Number of Employees is 360,000 as at 2019</a:t>
            </a:r>
          </a:p>
          <a:p>
            <a:pPr marL="0" indent="0">
              <a:buNone/>
            </a:pPr>
            <a:endParaRPr lang="en-US" sz="2000" b="1" dirty="0">
              <a:latin typeface="Times New Roman" panose="02020603050405020304" pitchFamily="18" charset="0"/>
              <a:cs typeface="Times New Roman" panose="02020603050405020304" pitchFamily="18" charset="0"/>
            </a:endParaRP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p:txBody>
      </p:sp>
      <p:pic>
        <p:nvPicPr>
          <p:cNvPr id="4" name="Picture 3"/>
          <p:cNvPicPr>
            <a:picLocks noChangeAspect="1"/>
          </p:cNvPicPr>
          <p:nvPr/>
        </p:nvPicPr>
        <p:blipFill>
          <a:blip r:embed="rId2"/>
          <a:stretch>
            <a:fillRect/>
          </a:stretch>
        </p:blipFill>
        <p:spPr>
          <a:xfrm>
            <a:off x="1203113" y="2340293"/>
            <a:ext cx="2032939" cy="2323147"/>
          </a:xfrm>
          <a:prstGeom prst="rect">
            <a:avLst/>
          </a:prstGeom>
        </p:spPr>
      </p:pic>
      <p:pic>
        <p:nvPicPr>
          <p:cNvPr id="7" name="Picture 6"/>
          <p:cNvPicPr>
            <a:picLocks noChangeAspect="1"/>
          </p:cNvPicPr>
          <p:nvPr/>
        </p:nvPicPr>
        <p:blipFill>
          <a:blip r:embed="rId3"/>
          <a:stretch>
            <a:fillRect/>
          </a:stretch>
        </p:blipFill>
        <p:spPr>
          <a:xfrm>
            <a:off x="5432215" y="1887856"/>
            <a:ext cx="2454486" cy="2733754"/>
          </a:xfrm>
          <a:prstGeom prst="rect">
            <a:avLst/>
          </a:prstGeom>
        </p:spPr>
      </p:pic>
    </p:spTree>
    <p:extLst>
      <p:ext uri="{BB962C8B-B14F-4D97-AF65-F5344CB8AC3E}">
        <p14:creationId xmlns:p14="http://schemas.microsoft.com/office/powerpoint/2010/main" val="4055180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90600"/>
          </a:xfrm>
        </p:spPr>
        <p:txBody>
          <a:bodyPr>
            <a:normAutofit fontScale="90000"/>
          </a:bodyPr>
          <a:lstStyle/>
          <a:p>
            <a:r>
              <a:rPr lang="en-US" sz="4400" b="1" dirty="0" smtClean="0">
                <a:solidFill>
                  <a:srgbClr val="FF0000"/>
                </a:solidFill>
                <a:latin typeface="Times New Roman" panose="02020603050405020304" pitchFamily="18" charset="0"/>
                <a:cs typeface="Times New Roman" panose="02020603050405020304" pitchFamily="18" charset="0"/>
              </a:rPr>
              <a:t>COMPANY LIFECYCLE</a:t>
            </a:r>
            <a:r>
              <a:rPr lang="en-US" dirty="0" smtClean="0"/>
              <a:t/>
            </a:r>
            <a:br>
              <a:rPr lang="en-US" dirty="0" smtClean="0"/>
            </a:br>
            <a:endParaRPr lang="en-US" dirty="0"/>
          </a:p>
        </p:txBody>
      </p:sp>
      <p:sp>
        <p:nvSpPr>
          <p:cNvPr id="3" name="Content Placeholder 2"/>
          <p:cNvSpPr>
            <a:spLocks noGrp="1"/>
          </p:cNvSpPr>
          <p:nvPr>
            <p:ph idx="1"/>
          </p:nvPr>
        </p:nvSpPr>
        <p:spPr>
          <a:xfrm>
            <a:off x="677334" y="1600200"/>
            <a:ext cx="8596668" cy="4846319"/>
          </a:xfrm>
        </p:spPr>
        <p:txBody>
          <a:bodyPr>
            <a:noAutofit/>
          </a:bodyPr>
          <a:lstStyle/>
          <a:p>
            <a:pPr marL="0" indent="0" algn="ctr">
              <a:buNone/>
            </a:pPr>
            <a:r>
              <a:rPr lang="en-US" sz="3200" b="1" dirty="0" smtClean="0">
                <a:latin typeface="Times New Roman" panose="02020603050405020304" pitchFamily="18" charset="0"/>
                <a:cs typeface="Times New Roman" panose="02020603050405020304" pitchFamily="18" charset="0"/>
              </a:rPr>
              <a:t>Long term Outlook</a:t>
            </a:r>
          </a:p>
          <a:p>
            <a:r>
              <a:rPr lang="en-US" sz="3200" dirty="0">
                <a:latin typeface="Times New Roman" panose="02020603050405020304" pitchFamily="18" charset="0"/>
                <a:cs typeface="Times New Roman" panose="02020603050405020304" pitchFamily="18" charset="0"/>
              </a:rPr>
              <a:t>Target Corporation has a positive long-term outlook. The company's value </a:t>
            </a:r>
            <a:r>
              <a:rPr lang="en-US" sz="3200" dirty="0" smtClean="0">
                <a:latin typeface="Times New Roman" panose="02020603050405020304" pitchFamily="18" charset="0"/>
                <a:cs typeface="Times New Roman" panose="02020603050405020304" pitchFamily="18" charset="0"/>
              </a:rPr>
              <a:t>has </a:t>
            </a:r>
            <a:r>
              <a:rPr lang="en-US" sz="3200" dirty="0">
                <a:latin typeface="Times New Roman" panose="02020603050405020304" pitchFamily="18" charset="0"/>
                <a:cs typeface="Times New Roman" panose="02020603050405020304" pitchFamily="18" charset="0"/>
              </a:rPr>
              <a:t>improved over years at a steadily increasing rate. The company's leadership and decision making are in the hands of the board of directors who make a major decision in the organization. With the current leadership, the company is expected to improve in performance over the years.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7411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FF0000"/>
                </a:solidFill>
                <a:latin typeface="Times New Roman" panose="02020603050405020304" pitchFamily="18" charset="0"/>
                <a:cs typeface="Times New Roman" panose="02020603050405020304" pitchFamily="18" charset="0"/>
              </a:rPr>
              <a:t>SIMPLE BALANCE SHEET</a:t>
            </a:r>
            <a:endParaRPr lang="en-US" sz="40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48740"/>
            <a:ext cx="10066866" cy="5303519"/>
          </a:xfrm>
        </p:spPr>
        <p:txBody>
          <a:bodyPr>
            <a:normAutofit lnSpcReduction="10000"/>
          </a:bodyPr>
          <a:lstStyle/>
          <a:p>
            <a:pPr marL="0" indent="0">
              <a:buNone/>
            </a:pPr>
            <a:r>
              <a:rPr lang="en-US" sz="2000" b="1" dirty="0" smtClean="0">
                <a:latin typeface="Times New Roman" panose="02020603050405020304" pitchFamily="18" charset="0"/>
                <a:cs typeface="Times New Roman" panose="02020603050405020304" pitchFamily="18" charset="0"/>
              </a:rPr>
              <a:t>	</a:t>
            </a:r>
            <a:r>
              <a:rPr lang="en-US" sz="3200" b="1" dirty="0" smtClean="0">
                <a:solidFill>
                  <a:srgbClr val="FF0000"/>
                </a:solidFill>
                <a:latin typeface="Times New Roman" panose="02020603050405020304" pitchFamily="18" charset="0"/>
                <a:cs typeface="Times New Roman" panose="02020603050405020304" pitchFamily="18" charset="0"/>
              </a:rPr>
              <a:t>Assets							Liabilities</a:t>
            </a:r>
            <a:r>
              <a:rPr lang="en-US" sz="2000" b="1" dirty="0" smtClean="0">
                <a:solidFill>
                  <a:srgbClr val="FF0000"/>
                </a:solidFill>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	</a:t>
            </a:r>
          </a:p>
          <a:p>
            <a:pPr marL="0" indent="0">
              <a:buNone/>
            </a:pPr>
            <a:r>
              <a:rPr lang="en-US" sz="2000" b="1" dirty="0" smtClean="0">
                <a:latin typeface="Times New Roman" panose="02020603050405020304" pitchFamily="18" charset="0"/>
                <a:cs typeface="Times New Roman" panose="02020603050405020304" pitchFamily="18" charset="0"/>
              </a:rPr>
              <a:t>1</a:t>
            </a:r>
            <a:r>
              <a:rPr lang="en-US" sz="2000" b="1" baseline="30000" dirty="0" smtClean="0">
                <a:latin typeface="Times New Roman" panose="02020603050405020304" pitchFamily="18" charset="0"/>
                <a:cs typeface="Times New Roman" panose="02020603050405020304" pitchFamily="18" charset="0"/>
              </a:rPr>
              <a:t>st</a:t>
            </a:r>
            <a:r>
              <a:rPr lang="en-US" sz="2000" b="1" dirty="0" smtClean="0">
                <a:latin typeface="Times New Roman" panose="02020603050405020304" pitchFamily="18" charset="0"/>
                <a:cs typeface="Times New Roman" panose="02020603050405020304" pitchFamily="18" charset="0"/>
              </a:rPr>
              <a:t> Year      2873768 				1</a:t>
            </a:r>
            <a:r>
              <a:rPr lang="en-US" sz="2000" b="1" baseline="30000" dirty="0" smtClean="0">
                <a:latin typeface="Times New Roman" panose="02020603050405020304" pitchFamily="18" charset="0"/>
                <a:cs typeface="Times New Roman" panose="02020603050405020304" pitchFamily="18" charset="0"/>
              </a:rPr>
              <a:t>st</a:t>
            </a:r>
            <a:r>
              <a:rPr lang="en-US" sz="2000" b="1" dirty="0" smtClean="0">
                <a:latin typeface="Times New Roman" panose="02020603050405020304" pitchFamily="18" charset="0"/>
                <a:cs typeface="Times New Roman" panose="02020603050405020304" pitchFamily="18" charset="0"/>
              </a:rPr>
              <a:t> Year				771534		                                                 </a:t>
            </a:r>
          </a:p>
          <a:p>
            <a:pPr marL="0" indent="0">
              <a:buNone/>
            </a:pPr>
            <a:r>
              <a:rPr lang="en-US" sz="2000" b="1" dirty="0" smtClean="0">
                <a:latin typeface="Times New Roman" panose="02020603050405020304" pitchFamily="18" charset="0"/>
                <a:cs typeface="Times New Roman" panose="02020603050405020304" pitchFamily="18" charset="0"/>
              </a:rPr>
              <a:t>2</a:t>
            </a:r>
            <a:r>
              <a:rPr lang="en-US" sz="2000" b="1" baseline="30000" dirty="0" smtClean="0">
                <a:latin typeface="Times New Roman" panose="02020603050405020304" pitchFamily="18" charset="0"/>
                <a:cs typeface="Times New Roman" panose="02020603050405020304" pitchFamily="18" charset="0"/>
              </a:rPr>
              <a:t>nd</a:t>
            </a:r>
            <a:r>
              <a:rPr lang="en-US" sz="2000" b="1" dirty="0" smtClean="0">
                <a:latin typeface="Times New Roman" panose="02020603050405020304" pitchFamily="18" charset="0"/>
                <a:cs typeface="Times New Roman" panose="02020603050405020304" pitchFamily="18" charset="0"/>
              </a:rPr>
              <a:t> Year		37431000			2</a:t>
            </a:r>
            <a:r>
              <a:rPr lang="en-US" sz="2000" b="1" baseline="30000" dirty="0" smtClean="0">
                <a:latin typeface="Times New Roman" panose="02020603050405020304" pitchFamily="18" charset="0"/>
                <a:cs typeface="Times New Roman" panose="02020603050405020304" pitchFamily="18" charset="0"/>
              </a:rPr>
              <a:t>nd</a:t>
            </a:r>
            <a:r>
              <a:rPr lang="en-US" sz="2000" b="1" dirty="0" smtClean="0">
                <a:latin typeface="Times New Roman" panose="02020603050405020304" pitchFamily="18" charset="0"/>
                <a:cs typeface="Times New Roman" panose="02020603050405020304" pitchFamily="18" charset="0"/>
              </a:rPr>
              <a:t> Year				12708000</a:t>
            </a:r>
          </a:p>
          <a:p>
            <a:pPr marL="0" indent="0">
              <a:buNone/>
            </a:pPr>
            <a:r>
              <a:rPr lang="en-US" sz="2000" b="1" dirty="0" smtClean="0">
                <a:latin typeface="Times New Roman" panose="02020603050405020304" pitchFamily="18" charset="0"/>
                <a:cs typeface="Times New Roman" panose="02020603050405020304" pitchFamily="18" charset="0"/>
              </a:rPr>
              <a:t>3</a:t>
            </a:r>
            <a:r>
              <a:rPr lang="en-US" sz="2000" b="1" baseline="30000" dirty="0" smtClean="0">
                <a:latin typeface="Times New Roman" panose="02020603050405020304" pitchFamily="18" charset="0"/>
                <a:cs typeface="Times New Roman" panose="02020603050405020304" pitchFamily="18" charset="0"/>
              </a:rPr>
              <a:t>rd</a:t>
            </a:r>
            <a:r>
              <a:rPr lang="en-US" sz="2000" b="1" dirty="0" smtClean="0">
                <a:latin typeface="Times New Roman" panose="02020603050405020304" pitchFamily="18" charset="0"/>
                <a:cs typeface="Times New Roman" panose="02020603050405020304" pitchFamily="18" charset="0"/>
              </a:rPr>
              <a:t> Year		3414449				3</a:t>
            </a:r>
            <a:r>
              <a:rPr lang="en-US" sz="2000" b="1" baseline="30000" dirty="0" smtClean="0">
                <a:latin typeface="Times New Roman" panose="02020603050405020304" pitchFamily="18" charset="0"/>
                <a:cs typeface="Times New Roman" panose="02020603050405020304" pitchFamily="18" charset="0"/>
              </a:rPr>
              <a:t>rd</a:t>
            </a:r>
            <a:r>
              <a:rPr lang="en-US" sz="2000" b="1" dirty="0" smtClean="0">
                <a:latin typeface="Times New Roman" panose="02020603050405020304" pitchFamily="18" charset="0"/>
                <a:cs typeface="Times New Roman" panose="02020603050405020304" pitchFamily="18" charset="0"/>
              </a:rPr>
              <a:t> Year				1236523</a:t>
            </a:r>
          </a:p>
          <a:p>
            <a:pPr marL="0" indent="0">
              <a:buNone/>
            </a:pPr>
            <a:r>
              <a:rPr lang="en-US" sz="2000" b="1" dirty="0" smtClean="0">
                <a:latin typeface="Times New Roman" panose="02020603050405020304" pitchFamily="18" charset="0"/>
                <a:cs typeface="Times New Roman" panose="02020603050405020304" pitchFamily="18" charset="0"/>
              </a:rPr>
              <a:t>4</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41290000			4</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29993000</a:t>
            </a:r>
          </a:p>
          <a:p>
            <a:pPr marL="0" indent="0">
              <a:buNone/>
            </a:pPr>
            <a:r>
              <a:rPr lang="en-US" sz="2000" b="1" dirty="0" smtClean="0">
                <a:latin typeface="Times New Roman" panose="02020603050405020304" pitchFamily="18" charset="0"/>
                <a:cs typeface="Times New Roman" panose="02020603050405020304" pitchFamily="18" charset="0"/>
              </a:rPr>
              <a:t>5</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3321718				5</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1352698</a:t>
            </a:r>
          </a:p>
          <a:p>
            <a:pPr marL="3657600" lvl="8" indent="0">
              <a:buNone/>
            </a:pPr>
            <a:r>
              <a:rPr lang="en-US" sz="2800" b="1" dirty="0" smtClean="0">
                <a:solidFill>
                  <a:srgbClr val="FF0000"/>
                </a:solidFill>
                <a:latin typeface="Times New Roman" panose="02020603050405020304" pitchFamily="18" charset="0"/>
                <a:cs typeface="Times New Roman" panose="02020603050405020304" pitchFamily="18" charset="0"/>
              </a:rPr>
              <a:t>Total Equity</a:t>
            </a:r>
          </a:p>
          <a:p>
            <a:pPr marL="0" indent="0">
              <a:buNone/>
            </a:pPr>
            <a:r>
              <a:rPr lang="en-US" sz="2000" b="1" dirty="0" smtClean="0">
                <a:latin typeface="Times New Roman" panose="02020603050405020304" pitchFamily="18" charset="0"/>
                <a:cs typeface="Times New Roman" panose="02020603050405020304" pitchFamily="18" charset="0"/>
              </a:rPr>
              <a:t>				1</a:t>
            </a:r>
            <a:r>
              <a:rPr lang="en-US" sz="2000" b="1" baseline="30000" dirty="0" smtClean="0">
                <a:latin typeface="Times New Roman" panose="02020603050405020304" pitchFamily="18" charset="0"/>
                <a:cs typeface="Times New Roman" panose="02020603050405020304" pitchFamily="18" charset="0"/>
              </a:rPr>
              <a:t>st</a:t>
            </a:r>
            <a:r>
              <a:rPr lang="en-US" sz="2000" b="1" dirty="0" smtClean="0">
                <a:latin typeface="Times New Roman" panose="02020603050405020304" pitchFamily="18" charset="0"/>
                <a:cs typeface="Times New Roman" panose="02020603050405020304" pitchFamily="18" charset="0"/>
              </a:rPr>
              <a:t> Year						20999234</a:t>
            </a:r>
          </a:p>
          <a:p>
            <a:pPr marL="0" indent="0">
              <a:buNone/>
            </a:pPr>
            <a:r>
              <a:rPr lang="en-US" sz="2000" b="1" dirty="0" smtClean="0">
                <a:latin typeface="Times New Roman" panose="02020603050405020304" pitchFamily="18" charset="0"/>
                <a:cs typeface="Times New Roman" panose="02020603050405020304" pitchFamily="18" charset="0"/>
              </a:rPr>
              <a:t>				2</a:t>
            </a:r>
            <a:r>
              <a:rPr lang="en-US" sz="2000" b="1" baseline="30000" dirty="0" smtClean="0">
                <a:latin typeface="Times New Roman" panose="02020603050405020304" pitchFamily="18" charset="0"/>
                <a:cs typeface="Times New Roman" panose="02020603050405020304" pitchFamily="18" charset="0"/>
              </a:rPr>
              <a:t>nd</a:t>
            </a:r>
            <a:r>
              <a:rPr lang="en-US" sz="2000" b="1" dirty="0" smtClean="0">
                <a:latin typeface="Times New Roman" panose="02020603050405020304" pitchFamily="18" charset="0"/>
                <a:cs typeface="Times New Roman" panose="02020603050405020304" pitchFamily="18" charset="0"/>
              </a:rPr>
              <a:t> Year						10953000</a:t>
            </a:r>
            <a:endParaRPr lang="en-US" sz="2000" b="1" dirty="0">
              <a:latin typeface="Times New Roman" panose="02020603050405020304" pitchFamily="18" charset="0"/>
              <a:cs typeface="Times New Roman" panose="02020603050405020304" pitchFamily="18" charset="0"/>
            </a:endParaRPr>
          </a:p>
          <a:p>
            <a:pPr marL="0" indent="0">
              <a:buNone/>
            </a:pPr>
            <a:r>
              <a:rPr lang="en-US" sz="2000" b="1" dirty="0" smtClean="0">
                <a:latin typeface="Times New Roman" panose="02020603050405020304" pitchFamily="18" charset="0"/>
                <a:cs typeface="Times New Roman" panose="02020603050405020304" pitchFamily="18" charset="0"/>
              </a:rPr>
              <a:t>				3</a:t>
            </a:r>
            <a:r>
              <a:rPr lang="en-US" sz="2000" b="1" baseline="30000" dirty="0" smtClean="0">
                <a:latin typeface="Times New Roman" panose="02020603050405020304" pitchFamily="18" charset="0"/>
                <a:cs typeface="Times New Roman" panose="02020603050405020304" pitchFamily="18" charset="0"/>
              </a:rPr>
              <a:t>rd</a:t>
            </a:r>
            <a:r>
              <a:rPr lang="en-US" sz="2000" b="1" dirty="0" smtClean="0">
                <a:latin typeface="Times New Roman" panose="02020603050405020304" pitchFamily="18" charset="0"/>
                <a:cs typeface="Times New Roman" panose="02020603050405020304" pitchFamily="18" charset="0"/>
              </a:rPr>
              <a:t> Year						1867926</a:t>
            </a:r>
            <a:endParaRPr lang="en-US" sz="2000" b="1" dirty="0">
              <a:latin typeface="Times New Roman" panose="02020603050405020304" pitchFamily="18" charset="0"/>
              <a:cs typeface="Times New Roman" panose="02020603050405020304" pitchFamily="18" charset="0"/>
            </a:endParaRPr>
          </a:p>
          <a:p>
            <a:pPr marL="0" indent="0">
              <a:buNone/>
            </a:pPr>
            <a:r>
              <a:rPr lang="en-US" sz="2000" b="1" dirty="0" smtClean="0">
                <a:latin typeface="Times New Roman" panose="02020603050405020304" pitchFamily="18" charset="0"/>
                <a:cs typeface="Times New Roman" panose="02020603050405020304" pitchFamily="18" charset="0"/>
              </a:rPr>
              <a:t>				4</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11297000</a:t>
            </a:r>
            <a:endParaRPr lang="en-US" sz="2000" b="1" dirty="0">
              <a:latin typeface="Times New Roman" panose="02020603050405020304" pitchFamily="18" charset="0"/>
              <a:cs typeface="Times New Roman" panose="02020603050405020304" pitchFamily="18" charset="0"/>
            </a:endParaRPr>
          </a:p>
          <a:p>
            <a:pPr marL="0" indent="0">
              <a:buNone/>
            </a:pPr>
            <a:r>
              <a:rPr lang="en-US" sz="2000" b="1" dirty="0" smtClean="0">
                <a:latin typeface="Times New Roman" panose="02020603050405020304" pitchFamily="18" charset="0"/>
                <a:cs typeface="Times New Roman" panose="02020603050405020304" pitchFamily="18" charset="0"/>
              </a:rPr>
              <a:t>				5</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1144783</a:t>
            </a:r>
            <a:endParaRPr lang="en-US" sz="2000" b="1" dirty="0">
              <a:latin typeface="Times New Roman" panose="02020603050405020304" pitchFamily="18" charset="0"/>
              <a:cs typeface="Times New Roman" panose="02020603050405020304" pitchFamily="18" charset="0"/>
            </a:endParaRPr>
          </a:p>
          <a:p>
            <a:pPr marL="0" indent="0">
              <a:buNone/>
            </a:pPr>
            <a:endParaRPr lang="en-US" dirty="0"/>
          </a:p>
          <a:p>
            <a:endParaRPr lang="en-US" dirty="0"/>
          </a:p>
        </p:txBody>
      </p:sp>
    </p:spTree>
    <p:extLst>
      <p:ext uri="{BB962C8B-B14F-4D97-AF65-F5344CB8AC3E}">
        <p14:creationId xmlns:p14="http://schemas.microsoft.com/office/powerpoint/2010/main" val="1030686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8140"/>
            <a:ext cx="8596668" cy="762000"/>
          </a:xfrm>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SIMPLE INCOME STATEMENT</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120140"/>
            <a:ext cx="8596668" cy="5532119"/>
          </a:xfrm>
        </p:spPr>
        <p:txBody>
          <a:bodyPr>
            <a:noAutofit/>
          </a:bodyPr>
          <a:lstStyle/>
          <a:p>
            <a:pPr marL="0" indent="0">
              <a:buNone/>
            </a:pPr>
            <a:r>
              <a:rPr lang="en-US" sz="2800" b="1" dirty="0" smtClean="0">
                <a:solidFill>
                  <a:srgbClr val="FF0000"/>
                </a:solidFill>
                <a:latin typeface="Times New Roman" panose="02020603050405020304" pitchFamily="18" charset="0"/>
                <a:cs typeface="Times New Roman" panose="02020603050405020304" pitchFamily="18" charset="0"/>
              </a:rPr>
              <a:t>Revenue								Cost</a:t>
            </a:r>
          </a:p>
          <a:p>
            <a:pPr marL="0" indent="0">
              <a:buNone/>
            </a:pPr>
            <a:r>
              <a:rPr lang="en-US" sz="2000" b="1" dirty="0" smtClean="0">
                <a:latin typeface="Times New Roman" panose="02020603050405020304" pitchFamily="18" charset="0"/>
                <a:cs typeface="Times New Roman" panose="02020603050405020304" pitchFamily="18" charset="0"/>
              </a:rPr>
              <a:t>1</a:t>
            </a:r>
            <a:r>
              <a:rPr lang="en-US" sz="2000" b="1" baseline="30000" dirty="0" smtClean="0">
                <a:latin typeface="Times New Roman" panose="02020603050405020304" pitchFamily="18" charset="0"/>
                <a:cs typeface="Times New Roman" panose="02020603050405020304" pitchFamily="18" charset="0"/>
              </a:rPr>
              <a:t>st</a:t>
            </a:r>
            <a:r>
              <a:rPr lang="en-US" sz="2000" b="1" dirty="0" smtClean="0">
                <a:latin typeface="Times New Roman" panose="02020603050405020304" pitchFamily="18" charset="0"/>
                <a:cs typeface="Times New Roman" panose="02020603050405020304" pitchFamily="18" charset="0"/>
              </a:rPr>
              <a:t> Year			3322517					1</a:t>
            </a:r>
            <a:r>
              <a:rPr lang="en-US" sz="2000" b="1" baseline="30000" dirty="0" smtClean="0">
                <a:latin typeface="Times New Roman" panose="02020603050405020304" pitchFamily="18" charset="0"/>
                <a:cs typeface="Times New Roman" panose="02020603050405020304" pitchFamily="18" charset="0"/>
              </a:rPr>
              <a:t>st</a:t>
            </a:r>
            <a:r>
              <a:rPr lang="en-US" sz="2000" b="1" dirty="0" smtClean="0">
                <a:latin typeface="Times New Roman" panose="02020603050405020304" pitchFamily="18" charset="0"/>
                <a:cs typeface="Times New Roman" panose="02020603050405020304" pitchFamily="18" charset="0"/>
              </a:rPr>
              <a:t> Year 			3133484</a:t>
            </a:r>
          </a:p>
          <a:p>
            <a:pPr marL="0" indent="0">
              <a:buNone/>
            </a:pPr>
            <a:r>
              <a:rPr lang="en-US" sz="2000" b="1" dirty="0" smtClean="0">
                <a:latin typeface="Times New Roman" panose="02020603050405020304" pitchFamily="18" charset="0"/>
                <a:cs typeface="Times New Roman" panose="02020603050405020304" pitchFamily="18" charset="0"/>
              </a:rPr>
              <a:t>2</a:t>
            </a:r>
            <a:r>
              <a:rPr lang="en-US" sz="2000" b="1" baseline="30000" dirty="0" smtClean="0">
                <a:latin typeface="Times New Roman" panose="02020603050405020304" pitchFamily="18" charset="0"/>
                <a:cs typeface="Times New Roman" panose="02020603050405020304" pitchFamily="18" charset="0"/>
              </a:rPr>
              <a:t>nd</a:t>
            </a:r>
            <a:r>
              <a:rPr lang="en-US" sz="2000" b="1" dirty="0" smtClean="0">
                <a:latin typeface="Times New Roman" panose="02020603050405020304" pitchFamily="18" charset="0"/>
                <a:cs typeface="Times New Roman" panose="02020603050405020304" pitchFamily="18" charset="0"/>
              </a:rPr>
              <a:t> Year			69495000				2</a:t>
            </a:r>
            <a:r>
              <a:rPr lang="en-US" sz="2000" b="1" baseline="30000" dirty="0" smtClean="0">
                <a:latin typeface="Times New Roman" panose="02020603050405020304" pitchFamily="18" charset="0"/>
                <a:cs typeface="Times New Roman" panose="02020603050405020304" pitchFamily="18" charset="0"/>
              </a:rPr>
              <a:t>nd</a:t>
            </a:r>
            <a:r>
              <a:rPr lang="en-US" sz="2000" b="1" dirty="0" smtClean="0">
                <a:latin typeface="Times New Roman" panose="02020603050405020304" pitchFamily="18" charset="0"/>
                <a:cs typeface="Times New Roman" panose="02020603050405020304" pitchFamily="18" charset="0"/>
              </a:rPr>
              <a:t> Year			48872000</a:t>
            </a:r>
          </a:p>
          <a:p>
            <a:pPr marL="0" indent="0">
              <a:buNone/>
            </a:pPr>
            <a:r>
              <a:rPr lang="en-US" sz="2000" b="1" dirty="0" smtClean="0">
                <a:latin typeface="Times New Roman" panose="02020603050405020304" pitchFamily="18" charset="0"/>
                <a:cs typeface="Times New Roman" panose="02020603050405020304" pitchFamily="18" charset="0"/>
              </a:rPr>
              <a:t>3</a:t>
            </a:r>
            <a:r>
              <a:rPr lang="en-US" sz="2000" b="1" baseline="30000" dirty="0" smtClean="0">
                <a:latin typeface="Times New Roman" panose="02020603050405020304" pitchFamily="18" charset="0"/>
                <a:cs typeface="Times New Roman" panose="02020603050405020304" pitchFamily="18" charset="0"/>
              </a:rPr>
              <a:t>rd</a:t>
            </a:r>
            <a:r>
              <a:rPr lang="en-US" sz="2000" b="1" dirty="0" smtClean="0">
                <a:latin typeface="Times New Roman" panose="02020603050405020304" pitchFamily="18" charset="0"/>
                <a:cs typeface="Times New Roman" panose="02020603050405020304" pitchFamily="18" charset="0"/>
              </a:rPr>
              <a:t> Year			2496559					3</a:t>
            </a:r>
            <a:r>
              <a:rPr lang="en-US" sz="2000" b="1" baseline="30000" dirty="0" smtClean="0">
                <a:latin typeface="Times New Roman" panose="02020603050405020304" pitchFamily="18" charset="0"/>
                <a:cs typeface="Times New Roman" panose="02020603050405020304" pitchFamily="18" charset="0"/>
              </a:rPr>
              <a:t>rd</a:t>
            </a:r>
            <a:r>
              <a:rPr lang="en-US" sz="2000" b="1" dirty="0" smtClean="0">
                <a:latin typeface="Times New Roman" panose="02020603050405020304" pitchFamily="18" charset="0"/>
                <a:cs typeface="Times New Roman" panose="02020603050405020304" pitchFamily="18" charset="0"/>
              </a:rPr>
              <a:t> Year			2638050</a:t>
            </a:r>
          </a:p>
          <a:p>
            <a:pPr marL="0" indent="0">
              <a:buNone/>
            </a:pPr>
            <a:r>
              <a:rPr lang="en-US" sz="2000" b="1" dirty="0" smtClean="0">
                <a:latin typeface="Times New Roman" panose="02020603050405020304" pitchFamily="18" charset="0"/>
                <a:cs typeface="Times New Roman" panose="02020603050405020304" pitchFamily="18" charset="0"/>
              </a:rPr>
              <a:t>4</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75356000				4</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53299000</a:t>
            </a:r>
          </a:p>
          <a:p>
            <a:pPr marL="0" indent="0">
              <a:buNone/>
            </a:pPr>
            <a:r>
              <a:rPr lang="en-US" sz="2000" b="1" dirty="0" smtClean="0">
                <a:latin typeface="Times New Roman" panose="02020603050405020304" pitchFamily="18" charset="0"/>
                <a:cs typeface="Times New Roman" panose="02020603050405020304" pitchFamily="18" charset="0"/>
              </a:rPr>
              <a:t>5</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2485145					5</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a:t>
            </a:r>
            <a:r>
              <a:rPr lang="en-US" sz="2000" b="1" smtClean="0">
                <a:latin typeface="Times New Roman" panose="02020603050405020304" pitchFamily="18" charset="0"/>
                <a:cs typeface="Times New Roman" panose="02020603050405020304" pitchFamily="18" charset="0"/>
              </a:rPr>
              <a:t>	2994</a:t>
            </a:r>
            <a:endParaRPr lang="en-US" sz="2000" b="1" dirty="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				</a:t>
            </a:r>
            <a:r>
              <a:rPr lang="en-US" sz="2800" b="1" dirty="0" smtClean="0">
                <a:solidFill>
                  <a:srgbClr val="FF0000"/>
                </a:solidFill>
                <a:latin typeface="Times New Roman" panose="02020603050405020304" pitchFamily="18" charset="0"/>
                <a:cs typeface="Times New Roman" panose="02020603050405020304" pitchFamily="18" charset="0"/>
              </a:rPr>
              <a:t>		Net Income</a:t>
            </a:r>
          </a:p>
          <a:p>
            <a:pPr marL="0" indent="0">
              <a:buNone/>
            </a:pPr>
            <a:r>
              <a:rPr lang="en-US" sz="2000" b="1" dirty="0" smtClean="0">
                <a:latin typeface="Times New Roman" panose="02020603050405020304" pitchFamily="18" charset="0"/>
                <a:cs typeface="Times New Roman" panose="02020603050405020304" pitchFamily="18" charset="0"/>
              </a:rPr>
              <a:t>				1</a:t>
            </a:r>
            <a:r>
              <a:rPr lang="en-US" sz="2000" b="1" baseline="30000" dirty="0" smtClean="0">
                <a:latin typeface="Times New Roman" panose="02020603050405020304" pitchFamily="18" charset="0"/>
                <a:cs typeface="Times New Roman" panose="02020603050405020304" pitchFamily="18" charset="0"/>
              </a:rPr>
              <a:t>st</a:t>
            </a:r>
            <a:r>
              <a:rPr lang="en-US" sz="2000" b="1" dirty="0" smtClean="0">
                <a:latin typeface="Times New Roman" panose="02020603050405020304" pitchFamily="18" charset="0"/>
                <a:cs typeface="Times New Roman" panose="02020603050405020304" pitchFamily="18" charset="0"/>
              </a:rPr>
              <a:t> Year 						149337</a:t>
            </a:r>
          </a:p>
          <a:p>
            <a:pPr marL="0" indent="0">
              <a:buNone/>
            </a:pPr>
            <a:r>
              <a:rPr lang="en-US" sz="2000" b="1" dirty="0" smtClean="0">
                <a:latin typeface="Times New Roman" panose="02020603050405020304" pitchFamily="18" charset="0"/>
                <a:cs typeface="Times New Roman" panose="02020603050405020304" pitchFamily="18" charset="0"/>
              </a:rPr>
              <a:t>				2</a:t>
            </a:r>
            <a:r>
              <a:rPr lang="en-US" sz="2000" b="1" baseline="30000" dirty="0" smtClean="0">
                <a:latin typeface="Times New Roman" panose="02020603050405020304" pitchFamily="18" charset="0"/>
                <a:cs typeface="Times New Roman" panose="02020603050405020304" pitchFamily="18" charset="0"/>
              </a:rPr>
              <a:t>nd</a:t>
            </a:r>
            <a:r>
              <a:rPr lang="en-US" sz="2000" b="1" dirty="0" smtClean="0">
                <a:latin typeface="Times New Roman" panose="02020603050405020304" pitchFamily="18" charset="0"/>
                <a:cs typeface="Times New Roman" panose="02020603050405020304" pitchFamily="18" charset="0"/>
              </a:rPr>
              <a:t> Year						2737000</a:t>
            </a:r>
          </a:p>
          <a:p>
            <a:pPr marL="0" indent="0">
              <a:buNone/>
            </a:pPr>
            <a:r>
              <a:rPr lang="en-US" sz="2000" b="1" dirty="0" smtClean="0">
                <a:latin typeface="Times New Roman" panose="02020603050405020304" pitchFamily="18" charset="0"/>
                <a:cs typeface="Times New Roman" panose="02020603050405020304" pitchFamily="18" charset="0"/>
              </a:rPr>
              <a:t>				3</a:t>
            </a:r>
            <a:r>
              <a:rPr lang="en-US" sz="2000" b="1" baseline="30000" dirty="0" smtClean="0">
                <a:latin typeface="Times New Roman" panose="02020603050405020304" pitchFamily="18" charset="0"/>
                <a:cs typeface="Times New Roman" panose="02020603050405020304" pitchFamily="18" charset="0"/>
              </a:rPr>
              <a:t>rd</a:t>
            </a:r>
            <a:r>
              <a:rPr lang="en-US" sz="2000" b="1" dirty="0" smtClean="0">
                <a:latin typeface="Times New Roman" panose="02020603050405020304" pitchFamily="18" charset="0"/>
                <a:cs typeface="Times New Roman" panose="02020603050405020304" pitchFamily="18" charset="0"/>
              </a:rPr>
              <a:t> Year						-</a:t>
            </a:r>
          </a:p>
          <a:p>
            <a:pPr marL="0" indent="0">
              <a:buNone/>
            </a:pPr>
            <a:r>
              <a:rPr lang="en-US" sz="2000" b="1" dirty="0" smtClean="0">
                <a:latin typeface="Times New Roman" panose="02020603050405020304" pitchFamily="18" charset="0"/>
                <a:cs typeface="Times New Roman" panose="02020603050405020304" pitchFamily="18" charset="0"/>
              </a:rPr>
              <a:t>				4</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2937000</a:t>
            </a:r>
          </a:p>
          <a:p>
            <a:pPr marL="0" indent="0">
              <a:buNone/>
            </a:pPr>
            <a:r>
              <a:rPr lang="en-US" sz="2000" b="1" dirty="0" smtClean="0">
                <a:latin typeface="Times New Roman" panose="02020603050405020304" pitchFamily="18" charset="0"/>
                <a:cs typeface="Times New Roman" panose="02020603050405020304" pitchFamily="18" charset="0"/>
              </a:rPr>
              <a:t>				5</a:t>
            </a:r>
            <a:r>
              <a:rPr lang="en-US" sz="2000" b="1" baseline="30000" dirty="0" smtClean="0">
                <a:latin typeface="Times New Roman" panose="02020603050405020304" pitchFamily="18" charset="0"/>
                <a:cs typeface="Times New Roman" panose="02020603050405020304" pitchFamily="18" charset="0"/>
              </a:rPr>
              <a:t>th</a:t>
            </a:r>
            <a:r>
              <a:rPr lang="en-US" sz="2000" b="1" dirty="0" smtClean="0">
                <a:latin typeface="Times New Roman" panose="02020603050405020304" pitchFamily="18" charset="0"/>
                <a:cs typeface="Times New Roman" panose="02020603050405020304" pitchFamily="18" charset="0"/>
              </a:rPr>
              <a:t> Year						-</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53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9560"/>
            <a:ext cx="8596668" cy="112776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BALANCE SHEET</a:t>
            </a:r>
            <a:br>
              <a:rPr lang="en-US" b="1" dirty="0" smtClean="0">
                <a:solidFill>
                  <a:srgbClr val="FF0000"/>
                </a:solidFill>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Structure of Liabilities</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17320"/>
            <a:ext cx="8596668" cy="5212079"/>
          </a:xfrm>
        </p:spPr>
        <p:txBody>
          <a:bodyPr>
            <a:normAutofit/>
          </a:bodyPr>
          <a:lstStyle/>
          <a:p>
            <a:pPr marL="0" indent="0">
              <a:buNone/>
            </a:pPr>
            <a:r>
              <a:rPr lang="en-US" sz="2400" b="1" dirty="0" smtClean="0">
                <a:latin typeface="Times New Roman" panose="02020603050405020304" pitchFamily="18" charset="0"/>
                <a:cs typeface="Times New Roman" panose="02020603050405020304" pitchFamily="18" charset="0"/>
              </a:rPr>
              <a:t>Structure of Liabilities</a:t>
            </a:r>
            <a:endParaRPr lang="en-US" sz="24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399370" y="1940595"/>
            <a:ext cx="7898810" cy="1922744"/>
          </a:xfrm>
          <a:prstGeom prst="rect">
            <a:avLst/>
          </a:prstGeom>
        </p:spPr>
      </p:pic>
      <p:pic>
        <p:nvPicPr>
          <p:cNvPr id="5" name="Picture 4"/>
          <p:cNvPicPr>
            <a:picLocks noChangeAspect="1"/>
          </p:cNvPicPr>
          <p:nvPr/>
        </p:nvPicPr>
        <p:blipFill>
          <a:blip r:embed="rId4"/>
          <a:stretch>
            <a:fillRect/>
          </a:stretch>
        </p:blipFill>
        <p:spPr>
          <a:xfrm>
            <a:off x="729123" y="3863339"/>
            <a:ext cx="7239304" cy="2507957"/>
          </a:xfrm>
          <a:prstGeom prst="rect">
            <a:avLst/>
          </a:prstGeom>
        </p:spPr>
      </p:pic>
    </p:spTree>
    <p:extLst>
      <p:ext uri="{BB962C8B-B14F-4D97-AF65-F5344CB8AC3E}">
        <p14:creationId xmlns:p14="http://schemas.microsoft.com/office/powerpoint/2010/main" val="1337004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0980"/>
            <a:ext cx="8596668" cy="101346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BALANCE SHEET </a:t>
            </a:r>
            <a:br>
              <a:rPr lang="en-US" b="1" dirty="0" smtClean="0">
                <a:solidFill>
                  <a:srgbClr val="FF0000"/>
                </a:solidFill>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Comparative Analysis</a:t>
            </a:r>
            <a:r>
              <a:rPr lang="en-US" dirty="0" smtClean="0"/>
              <a:t/>
            </a:r>
            <a:br>
              <a:rPr lang="en-US" dirty="0" smtClean="0"/>
            </a:br>
            <a:endParaRPr lang="en-US" dirty="0"/>
          </a:p>
        </p:txBody>
      </p:sp>
      <p:sp>
        <p:nvSpPr>
          <p:cNvPr id="3" name="Content Placeholder 2"/>
          <p:cNvSpPr>
            <a:spLocks noGrp="1"/>
          </p:cNvSpPr>
          <p:nvPr>
            <p:ph idx="1"/>
          </p:nvPr>
        </p:nvSpPr>
        <p:spPr>
          <a:xfrm>
            <a:off x="677334" y="1234441"/>
            <a:ext cx="8596668" cy="4806922"/>
          </a:xfrm>
        </p:spPr>
        <p:txBody>
          <a:bodyPr>
            <a:normAutofit/>
          </a:bodyPr>
          <a:lstStyle/>
          <a:p>
            <a:r>
              <a:rPr lang="en-US" sz="2400" b="1" dirty="0" smtClean="0">
                <a:latin typeface="Times New Roman" panose="02020603050405020304" pitchFamily="18" charset="0"/>
                <a:cs typeface="Times New Roman" panose="02020603050405020304" pitchFamily="18" charset="0"/>
              </a:rPr>
              <a:t>Structure of Assets</a:t>
            </a:r>
            <a:endParaRPr lang="en-US" sz="24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77334" y="1627581"/>
            <a:ext cx="7918026" cy="2075739"/>
          </a:xfrm>
          <a:prstGeom prst="rect">
            <a:avLst/>
          </a:prstGeom>
        </p:spPr>
      </p:pic>
      <p:pic>
        <p:nvPicPr>
          <p:cNvPr id="5" name="Picture 4"/>
          <p:cNvPicPr>
            <a:picLocks noChangeAspect="1"/>
          </p:cNvPicPr>
          <p:nvPr/>
        </p:nvPicPr>
        <p:blipFill>
          <a:blip r:embed="rId3"/>
          <a:stretch>
            <a:fillRect/>
          </a:stretch>
        </p:blipFill>
        <p:spPr>
          <a:xfrm>
            <a:off x="921846" y="3931568"/>
            <a:ext cx="7330787" cy="2743552"/>
          </a:xfrm>
          <a:prstGeom prst="rect">
            <a:avLst/>
          </a:prstGeom>
        </p:spPr>
      </p:pic>
    </p:spTree>
    <p:extLst>
      <p:ext uri="{BB962C8B-B14F-4D97-AF65-F5344CB8AC3E}">
        <p14:creationId xmlns:p14="http://schemas.microsoft.com/office/powerpoint/2010/main" val="1695990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3420"/>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INCOME STATEMENT</a:t>
            </a:r>
            <a:r>
              <a:rPr lang="en-US" dirty="0" smtClean="0"/>
              <a:t/>
            </a:r>
            <a:br>
              <a:rPr lang="en-US" dirty="0" smtClean="0"/>
            </a:br>
            <a:endParaRPr lang="en-US" dirty="0"/>
          </a:p>
        </p:txBody>
      </p:sp>
      <p:sp>
        <p:nvSpPr>
          <p:cNvPr id="3" name="Content Placeholder 2"/>
          <p:cNvSpPr>
            <a:spLocks noGrp="1"/>
          </p:cNvSpPr>
          <p:nvPr>
            <p:ph idx="1"/>
          </p:nvPr>
        </p:nvSpPr>
        <p:spPr>
          <a:xfrm>
            <a:off x="677334" y="1531621"/>
            <a:ext cx="8596668" cy="4509742"/>
          </a:xfrm>
        </p:spPr>
        <p:txBody>
          <a:bodyPr>
            <a:normAutofit/>
          </a:bodyPr>
          <a:lstStyle/>
          <a:p>
            <a:r>
              <a:rPr lang="en-US" sz="3200" dirty="0" smtClean="0">
                <a:solidFill>
                  <a:schemeClr val="tx1"/>
                </a:solidFill>
                <a:latin typeface="Times New Roman" panose="02020603050405020304" pitchFamily="18" charset="0"/>
                <a:cs typeface="Times New Roman" panose="02020603050405020304" pitchFamily="18" charset="0"/>
              </a:rPr>
              <a:t>Structure of Cost</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052442" y="2164598"/>
            <a:ext cx="9714618" cy="3253222"/>
          </a:xfrm>
          <a:prstGeom prst="rect">
            <a:avLst/>
          </a:prstGeom>
        </p:spPr>
      </p:pic>
    </p:spTree>
    <p:extLst>
      <p:ext uri="{BB962C8B-B14F-4D97-AF65-F5344CB8AC3E}">
        <p14:creationId xmlns:p14="http://schemas.microsoft.com/office/powerpoint/2010/main" val="2463747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anose="02020603050405020304" pitchFamily="18" charset="0"/>
                <a:cs typeface="Times New Roman" panose="02020603050405020304" pitchFamily="18" charset="0"/>
              </a:rPr>
              <a:t>INCOME STATEMENT</a:t>
            </a:r>
            <a:br>
              <a:rPr lang="en-US" b="1" dirty="0" smtClean="0">
                <a:solidFill>
                  <a:srgbClr val="FF0000"/>
                </a:solidFill>
                <a:latin typeface="Times New Roman" panose="02020603050405020304" pitchFamily="18" charset="0"/>
                <a:cs typeface="Times New Roman" panose="02020603050405020304" pitchFamily="18" charset="0"/>
              </a:rPr>
            </a:br>
            <a:r>
              <a:rPr lang="en-US" b="1" dirty="0" smtClean="0">
                <a:solidFill>
                  <a:srgbClr val="FF0000"/>
                </a:solidFill>
                <a:latin typeface="Times New Roman" panose="02020603050405020304" pitchFamily="18" charset="0"/>
                <a:cs typeface="Times New Roman" panose="02020603050405020304" pitchFamily="18" charset="0"/>
              </a:rPr>
              <a:t>Comparative Analysis</a:t>
            </a:r>
            <a:endParaRPr lang="en-US" b="1" dirty="0">
              <a:solidFill>
                <a:srgbClr val="FF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829542" y="1930400"/>
            <a:ext cx="10112230" cy="3281680"/>
          </a:xfrm>
          <a:prstGeom prst="rect">
            <a:avLst/>
          </a:prstGeom>
        </p:spPr>
      </p:pic>
      <p:sp>
        <p:nvSpPr>
          <p:cNvPr id="5" name="Rectangle 4"/>
          <p:cNvSpPr/>
          <p:nvPr/>
        </p:nvSpPr>
        <p:spPr>
          <a:xfrm>
            <a:off x="1485900" y="5659200"/>
            <a:ext cx="9608080" cy="295466"/>
          </a:xfrm>
          <a:prstGeom prst="rect">
            <a:avLst/>
          </a:prstGeom>
        </p:spPr>
        <p:txBody>
          <a:bodyPr wrap="square">
            <a:spAutoFit/>
          </a:bodyPr>
          <a:lstStyle/>
          <a:p>
            <a:pPr>
              <a:lnSpc>
                <a:spcPct val="110000"/>
              </a:lnSpc>
              <a:spcAft>
                <a:spcPts val="15"/>
              </a:spcAft>
              <a:tabLst>
                <a:tab pos="1237615" algn="ctr"/>
                <a:tab pos="5109210" algn="ctr"/>
              </a:tabLst>
            </a:pPr>
            <a:r>
              <a:rPr lang="en-US" sz="12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Series 1 </a:t>
            </a:r>
            <a:r>
              <a:rPr lang="en-US" sz="1200" b="1" dirty="0" smtClean="0">
                <a:solidFill>
                  <a:srgbClr val="000000"/>
                </a:solidFill>
                <a:latin typeface="Times New Roman" panose="02020603050405020304" pitchFamily="18" charset="0"/>
                <a:ea typeface="Times New Roman" panose="02020603050405020304" pitchFamily="18" charset="0"/>
                <a:cs typeface="Calibri" panose="020F0502020204030204" pitchFamily="34" charset="0"/>
              </a:rPr>
              <a:t>– Revenues                                                  Series </a:t>
            </a:r>
            <a:r>
              <a:rPr lang="en-US" sz="12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2 -  </a:t>
            </a:r>
            <a:r>
              <a:rPr lang="en-US" sz="1200" b="1" dirty="0" smtClean="0">
                <a:solidFill>
                  <a:srgbClr val="000000"/>
                </a:solidFill>
                <a:latin typeface="Times New Roman" panose="02020603050405020304" pitchFamily="18" charset="0"/>
                <a:ea typeface="Times New Roman" panose="02020603050405020304" pitchFamily="18" charset="0"/>
                <a:cs typeface="Calibri" panose="020F0502020204030204" pitchFamily="34" charset="0"/>
              </a:rPr>
              <a:t>Expenses</a:t>
            </a:r>
            <a:r>
              <a:rPr lang="en-US" sz="11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US" sz="1200" b="1" dirty="0" smtClean="0">
                <a:solidFill>
                  <a:srgbClr val="000000"/>
                </a:solidFill>
                <a:latin typeface="Times New Roman" panose="02020603050405020304" pitchFamily="18" charset="0"/>
                <a:ea typeface="Times New Roman" panose="02020603050405020304" pitchFamily="18" charset="0"/>
                <a:cs typeface="Calibri" panose="020F0502020204030204" pitchFamily="34" charset="0"/>
              </a:rPr>
              <a:t>Series </a:t>
            </a:r>
            <a:r>
              <a:rPr lang="en-US" sz="12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3 - Net income</a:t>
            </a:r>
            <a:endParaRPr lang="en-US"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4966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3440"/>
          </a:xfrm>
        </p:spPr>
        <p:txBody>
          <a:bodyPr>
            <a:normAutofit/>
          </a:bodyPr>
          <a:lstStyle/>
          <a:p>
            <a:r>
              <a:rPr lang="en-US" sz="4000" b="1" dirty="0" smtClean="0">
                <a:solidFill>
                  <a:srgbClr val="FF0000"/>
                </a:solidFill>
                <a:latin typeface="Times New Roman" panose="02020603050405020304" pitchFamily="18" charset="0"/>
                <a:cs typeface="Times New Roman" panose="02020603050405020304" pitchFamily="18" charset="0"/>
              </a:rPr>
              <a:t>FINAL EVALUATION</a:t>
            </a:r>
            <a:endParaRPr lang="en-US" sz="40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45921"/>
            <a:ext cx="8596668" cy="4395442"/>
          </a:xfrm>
        </p:spPr>
        <p:txBody>
          <a:bodyPr>
            <a:noAutofit/>
          </a:bodyPr>
          <a:lstStyle/>
          <a:p>
            <a:r>
              <a:rPr lang="en-US" sz="3200" b="1" dirty="0" smtClean="0">
                <a:latin typeface="Times New Roman" panose="02020603050405020304" pitchFamily="18" charset="0"/>
                <a:cs typeface="Times New Roman" panose="02020603050405020304" pitchFamily="18" charset="0"/>
              </a:rPr>
              <a:t>The success of target indicates high levels of revenue from the company's operations in several stores</a:t>
            </a:r>
          </a:p>
          <a:p>
            <a:r>
              <a:rPr lang="en-US" sz="3200" b="1" dirty="0" smtClean="0">
                <a:latin typeface="Times New Roman" panose="02020603050405020304" pitchFamily="18" charset="0"/>
                <a:cs typeface="Times New Roman" panose="02020603050405020304" pitchFamily="18" charset="0"/>
              </a:rPr>
              <a:t>Stock prices has also improved indicating the Company’s success as it progresses</a:t>
            </a:r>
          </a:p>
          <a:p>
            <a:r>
              <a:rPr lang="en-US" sz="3200" b="1" dirty="0" smtClean="0">
                <a:latin typeface="Times New Roman" panose="02020603050405020304" pitchFamily="18" charset="0"/>
                <a:cs typeface="Times New Roman" panose="02020603050405020304" pitchFamily="18" charset="0"/>
              </a:rPr>
              <a:t>The growth of the company’s market over years has attracted potential investors. </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57153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252</TotalTime>
  <Words>1392</Words>
  <Application>Microsoft Office PowerPoint</Application>
  <PresentationFormat>Widescreen</PresentationFormat>
  <Paragraphs>182</Paragraphs>
  <Slides>19</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Times New Roman</vt:lpstr>
      <vt:lpstr>Trebuchet MS</vt:lpstr>
      <vt:lpstr>Wingdings</vt:lpstr>
      <vt:lpstr>Wingdings 3</vt:lpstr>
      <vt:lpstr>Facet</vt:lpstr>
      <vt:lpstr>TARGET FINANCIAL ANALYSIS</vt:lpstr>
      <vt:lpstr>PROJECT OVERVIEW</vt:lpstr>
      <vt:lpstr>ECONOMIC ANALYSIS International Level</vt:lpstr>
      <vt:lpstr>ECONOMIC ANALYSIS National Level</vt:lpstr>
      <vt:lpstr>National Economic Analysis</vt:lpstr>
      <vt:lpstr>CAPITAL MARKET ANALYSIS</vt:lpstr>
      <vt:lpstr>INDUSTRIAL ANALYSIS</vt:lpstr>
      <vt:lpstr>COMPANY ANALYSIS Company Overview</vt:lpstr>
      <vt:lpstr>2019 financial report indicate that  the company generates over $75356 billion in sales revenue from different categories of company products  The company enjoys over other retailers due to its pricing strategies  It attracts and offers over 300,000 job opportunities since 2016  The company has over 500 million shares according to the recent financial reports. </vt:lpstr>
      <vt:lpstr>Company Management</vt:lpstr>
      <vt:lpstr>Company Management</vt:lpstr>
      <vt:lpstr>COMPANY LIFECYCLE </vt:lpstr>
      <vt:lpstr>SIMPLE BALANCE SHEET</vt:lpstr>
      <vt:lpstr>SIMPLE INCOME STATEMENT</vt:lpstr>
      <vt:lpstr>BALANCE SHEET Structure of Liabilities</vt:lpstr>
      <vt:lpstr>BALANCE SHEET  Comparative Analysis </vt:lpstr>
      <vt:lpstr>INCOME STATEMENT </vt:lpstr>
      <vt:lpstr>INCOME STATEMENT Comparative Analysis</vt:lpstr>
      <vt:lpstr>FINAL EVALUATION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TARGET FINANCIAL ANALYSIS</dc:title>
  <dc:creator>PC</dc:creator>
  <cp:lastModifiedBy>PC</cp:lastModifiedBy>
  <cp:revision>47</cp:revision>
  <dcterms:created xsi:type="dcterms:W3CDTF">2020-10-08T17:26:52Z</dcterms:created>
  <dcterms:modified xsi:type="dcterms:W3CDTF">2020-10-09T11:37:17Z</dcterms:modified>
</cp:coreProperties>
</file>